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8" r:id="rId2"/>
    <p:sldId id="270" r:id="rId3"/>
    <p:sldId id="264"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67"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winkl" pitchFamily="2"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inkl" pitchFamily="2"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inkl" pitchFamily="2"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inkl" pitchFamily="2"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inkl" pitchFamily="2"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winkl" pitchFamily="2"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winkl" pitchFamily="2"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winkl" pitchFamily="2"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winkl"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74">
          <p15:clr>
            <a:srgbClr val="A4A3A4"/>
          </p15:clr>
        </p15:guide>
        <p15:guide id="3" orient="horz" pos="346">
          <p15:clr>
            <a:srgbClr val="A4A3A4"/>
          </p15:clr>
        </p15:guide>
        <p15:guide id="4" orient="horz" pos="482">
          <p15:clr>
            <a:srgbClr val="A4A3A4"/>
          </p15:clr>
        </p15:guide>
        <p15:guide id="5" orient="horz" pos="3838">
          <p15:clr>
            <a:srgbClr val="A4A3A4"/>
          </p15:clr>
        </p15:guide>
        <p15:guide id="6" pos="2880">
          <p15:clr>
            <a:srgbClr val="A4A3A4"/>
          </p15:clr>
        </p15:guide>
        <p15:guide id="7" pos="340">
          <p15:clr>
            <a:srgbClr val="A4A3A4"/>
          </p15:clr>
        </p15:guide>
        <p15:guide id="8" pos="5420">
          <p15:clr>
            <a:srgbClr val="A4A3A4"/>
          </p15:clr>
        </p15:guide>
        <p15:guide id="9" pos="476">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FA6"/>
    <a:srgbClr val="37718A"/>
    <a:srgbClr val="BEFAB1"/>
    <a:srgbClr val="8B90F7"/>
    <a:srgbClr val="ACDDFC"/>
    <a:srgbClr val="EBC22D"/>
    <a:srgbClr val="4D69C1"/>
    <a:srgbClr val="F3E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404" y="6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1" d="1"/>
        <a:sy n="1" d="1"/>
      </p:scale>
      <p:origin x="0" y="0"/>
    </p:cViewPr>
  </p:notesTextViewPr>
  <p:notesViewPr>
    <p:cSldViewPr snapToGrid="0">
      <p:cViewPr varScale="1">
        <p:scale>
          <a:sx n="78" d="100"/>
          <a:sy n="78" d="100"/>
        </p:scale>
        <p:origin x="168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8A19E1D4-FB14-4B6D-B767-094D17E8AE4A}" type="datetimeFigureOut">
              <a:rPr lang="en-GB" altLang="en-US"/>
              <a:pPr/>
              <a:t>07/06/2020</a:t>
            </a:fld>
            <a:endParaRPr lang="en-GB" altLang="en-US"/>
          </a:p>
        </p:txBody>
      </p:sp>
      <p:sp>
        <p:nvSpPr>
          <p:cNvPr id="4" name="Footer Placeholder 3">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5" name="Slide Number Placeholder 4">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97F8EC4-BAC7-4DBF-962B-C68BED069022}"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36A88852-CE7F-45E2-B6CB-DBBEA88A94D4}" type="datetimeFigureOut">
              <a:rPr lang="en-GB" altLang="en-US"/>
              <a:pPr/>
              <a:t>07/06/2020</a:t>
            </a:fld>
            <a:endParaRPr lang="en-GB" altLang="en-US"/>
          </a:p>
        </p:txBody>
      </p:sp>
      <p:sp>
        <p:nvSpPr>
          <p:cNvPr id="4" name="Slide Image Placeholder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7" name="Slide Number Placeholder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073B6FF-F28E-46B0-9F79-0ADD81BE625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09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209766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11587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748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ＭＳ Ｐゴシック" charset="0"/>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2pPr>
      <a:lvl3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3pPr>
      <a:lvl4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4pPr>
      <a:lvl5pPr algn="l" rtl="0" eaLnBrk="0" fontAlgn="base" hangingPunct="0">
        <a:lnSpc>
          <a:spcPct val="90000"/>
        </a:lnSpc>
        <a:spcBef>
          <a:spcPct val="0"/>
        </a:spcBef>
        <a:spcAft>
          <a:spcPct val="0"/>
        </a:spcAft>
        <a:defRPr sz="4000" b="1">
          <a:solidFill>
            <a:srgbClr val="1C1C1C"/>
          </a:solidFill>
          <a:latin typeface="Twinkl" pitchFamily="2" charset="0"/>
          <a:ea typeface="ＭＳ Ｐゴシック"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ＭＳ Ｐゴシック"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Apollo had healing powers. </a:t>
            </a:r>
          </a:p>
        </p:txBody>
      </p:sp>
      <p:sp>
        <p:nvSpPr>
          <p:cNvPr id="15362"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Apollo</a:t>
            </a:r>
          </a:p>
        </p:txBody>
      </p:sp>
      <p:sp>
        <p:nvSpPr>
          <p:cNvPr id="2" name="Rounded Rectangle 1">
            <a:extLst/>
          </p:cNvPr>
          <p:cNvSpPr/>
          <p:nvPr/>
        </p:nvSpPr>
        <p:spPr>
          <a:xfrm>
            <a:off x="1638300" y="1541463"/>
            <a:ext cx="66532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576000" anchor="ctr"/>
          <a:lstStyle/>
          <a:p>
            <a:pPr algn="ctr" eaLnBrk="1" fontAlgn="auto" hangingPunct="1">
              <a:spcBef>
                <a:spcPts val="0"/>
              </a:spcBef>
              <a:spcAft>
                <a:spcPts val="0"/>
              </a:spcAft>
              <a:defRPr/>
            </a:pPr>
            <a:r>
              <a:rPr lang="en-GB" dirty="0">
                <a:solidFill>
                  <a:schemeClr val="tx1"/>
                </a:solidFill>
              </a:rPr>
              <a:t>Apollo was the son of Zeus and the twin brother of Artemis.</a:t>
            </a:r>
          </a:p>
        </p:txBody>
      </p:sp>
      <p:sp>
        <p:nvSpPr>
          <p:cNvPr id="16" name="Rounded Rectangle 15">
            <a:extLst/>
          </p:cNvPr>
          <p:cNvSpPr/>
          <p:nvPr/>
        </p:nvSpPr>
        <p:spPr>
          <a:xfrm>
            <a:off x="1638300" y="2503488"/>
            <a:ext cx="66532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rIns="828000" anchor="ctr"/>
          <a:lstStyle/>
          <a:p>
            <a:pPr algn="ctr" eaLnBrk="1" fontAlgn="auto" hangingPunct="1">
              <a:spcBef>
                <a:spcPts val="0"/>
              </a:spcBef>
              <a:spcAft>
                <a:spcPts val="0"/>
              </a:spcAft>
              <a:defRPr/>
            </a:pPr>
            <a:r>
              <a:rPr lang="en-GB" dirty="0">
                <a:solidFill>
                  <a:schemeClr val="tx1"/>
                </a:solidFill>
              </a:rPr>
              <a:t>Apollo was the Sun god. He was responsible for the movement of the sun across the sky. He moved the sun with a chariot pulled by golden horses.</a:t>
            </a:r>
          </a:p>
        </p:txBody>
      </p:sp>
      <p:sp>
        <p:nvSpPr>
          <p:cNvPr id="17" name="Rounded Rectangle 16">
            <a:extLst/>
          </p:cNvPr>
          <p:cNvSpPr/>
          <p:nvPr/>
        </p:nvSpPr>
        <p:spPr>
          <a:xfrm>
            <a:off x="1768475" y="3460750"/>
            <a:ext cx="6523038"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864000" anchor="ctr"/>
          <a:lstStyle/>
          <a:p>
            <a:pPr algn="ctr" eaLnBrk="1" fontAlgn="auto" hangingPunct="1">
              <a:spcBef>
                <a:spcPts val="0"/>
              </a:spcBef>
              <a:spcAft>
                <a:spcPts val="0"/>
              </a:spcAft>
              <a:defRPr/>
            </a:pPr>
            <a:r>
              <a:rPr lang="en-GB" dirty="0">
                <a:solidFill>
                  <a:schemeClr val="tx1"/>
                </a:solidFill>
              </a:rPr>
              <a:t>He was also the god of archery, prophecy, and music.</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53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969963"/>
            <a:ext cx="147796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Many ancient Greeks believed that Hermes was responsible for the invention of the alphabet, boxing and gymnastics.</a:t>
            </a:r>
          </a:p>
        </p:txBody>
      </p:sp>
      <p:sp>
        <p:nvSpPr>
          <p:cNvPr id="16386"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Hermes</a:t>
            </a:r>
          </a:p>
        </p:txBody>
      </p:sp>
      <p:sp>
        <p:nvSpPr>
          <p:cNvPr id="2" name="Rounded Rectangle 1">
            <a:extLst/>
          </p:cNvPr>
          <p:cNvSpPr/>
          <p:nvPr/>
        </p:nvSpPr>
        <p:spPr>
          <a:xfrm>
            <a:off x="904875" y="1541463"/>
            <a:ext cx="6577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eaLnBrk="1" hangingPunct="1"/>
            <a:r>
              <a:rPr lang="en-GB" altLang="en-US" sz="1800"/>
              <a:t>Hermes was Zeus’ youngest son. Hermes was very fast on his feet and clever so Zeus decided to make him a messenger.</a:t>
            </a:r>
          </a:p>
        </p:txBody>
      </p:sp>
      <p:sp>
        <p:nvSpPr>
          <p:cNvPr id="16" name="Rounded Rectangle 15">
            <a:extLst/>
          </p:cNvPr>
          <p:cNvSpPr/>
          <p:nvPr/>
        </p:nvSpPr>
        <p:spPr>
          <a:xfrm>
            <a:off x="904875" y="2503488"/>
            <a:ext cx="6434138"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828000" anchor="ctr"/>
          <a:lstStyle/>
          <a:p>
            <a:pPr algn="ctr" eaLnBrk="1" fontAlgn="auto" hangingPunct="1">
              <a:spcBef>
                <a:spcPts val="0"/>
              </a:spcBef>
              <a:spcAft>
                <a:spcPts val="0"/>
              </a:spcAft>
              <a:defRPr/>
            </a:pPr>
            <a:r>
              <a:rPr lang="en-GB" dirty="0">
                <a:solidFill>
                  <a:schemeClr val="tx1"/>
                </a:solidFill>
              </a:rPr>
              <a:t>Hermes always knew everything going on in the mythical world.</a:t>
            </a:r>
          </a:p>
        </p:txBody>
      </p:sp>
      <p:sp>
        <p:nvSpPr>
          <p:cNvPr id="17" name="Rounded Rectangle 16">
            <a:extLst/>
          </p:cNvPr>
          <p:cNvSpPr/>
          <p:nvPr/>
        </p:nvSpPr>
        <p:spPr>
          <a:xfrm>
            <a:off x="904875" y="3465513"/>
            <a:ext cx="6434138" cy="957262"/>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864000" anchor="ctr"/>
          <a:lstStyle/>
          <a:p>
            <a:pPr algn="ctr" eaLnBrk="1" fontAlgn="auto" hangingPunct="1">
              <a:spcBef>
                <a:spcPts val="0"/>
              </a:spcBef>
              <a:spcAft>
                <a:spcPts val="0"/>
              </a:spcAft>
              <a:defRPr/>
            </a:pPr>
            <a:r>
              <a:rPr lang="en-GB" dirty="0">
                <a:solidFill>
                  <a:schemeClr val="tx1"/>
                </a:solidFill>
              </a:rPr>
              <a:t>The other gods trusted Hermes. He was very clever and loyal and was a very good negotiator.</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63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631825"/>
            <a:ext cx="1563688"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A hunter was caught spying on Artemis when she was bathing. As a punishment, Artemis turned him into a stag and set his own hunting dogs after him.</a:t>
            </a:r>
          </a:p>
        </p:txBody>
      </p:sp>
      <p:sp>
        <p:nvSpPr>
          <p:cNvPr id="17410"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Artemis</a:t>
            </a:r>
          </a:p>
        </p:txBody>
      </p:sp>
      <p:sp>
        <p:nvSpPr>
          <p:cNvPr id="2" name="Rounded Rectangle 1">
            <a:extLst/>
          </p:cNvPr>
          <p:cNvSpPr/>
          <p:nvPr/>
        </p:nvSpPr>
        <p:spPr>
          <a:xfrm>
            <a:off x="1644650" y="1541463"/>
            <a:ext cx="6715125"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576000" anchor="ctr"/>
          <a:lstStyle/>
          <a:p>
            <a:pPr algn="ctr" eaLnBrk="1" fontAlgn="auto" hangingPunct="1">
              <a:spcBef>
                <a:spcPts val="0"/>
              </a:spcBef>
              <a:spcAft>
                <a:spcPts val="0"/>
              </a:spcAft>
              <a:defRPr/>
            </a:pPr>
            <a:r>
              <a:rPr lang="en-GB" dirty="0">
                <a:solidFill>
                  <a:schemeClr val="tx1"/>
                </a:solidFill>
              </a:rPr>
              <a:t>Artemis was the daughter of Zeus and the twin sister of Apollo. </a:t>
            </a:r>
          </a:p>
        </p:txBody>
      </p:sp>
      <p:sp>
        <p:nvSpPr>
          <p:cNvPr id="16" name="Rounded Rectangle 15">
            <a:extLst/>
          </p:cNvPr>
          <p:cNvSpPr/>
          <p:nvPr/>
        </p:nvSpPr>
        <p:spPr>
          <a:xfrm>
            <a:off x="1762125" y="2503488"/>
            <a:ext cx="6597650"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828000" anchor="ctr"/>
          <a:lstStyle/>
          <a:p>
            <a:pPr algn="ctr" eaLnBrk="1" fontAlgn="auto" hangingPunct="1">
              <a:spcBef>
                <a:spcPts val="0"/>
              </a:spcBef>
              <a:spcAft>
                <a:spcPts val="0"/>
              </a:spcAft>
              <a:defRPr/>
            </a:pPr>
            <a:r>
              <a:rPr lang="en-GB" dirty="0">
                <a:solidFill>
                  <a:schemeClr val="tx1"/>
                </a:solidFill>
              </a:rPr>
              <a:t>She was a moon goddess responsible for the movement of the moon across the sky at night. She moved the moon in a chariot pulled by stags.</a:t>
            </a:r>
          </a:p>
        </p:txBody>
      </p:sp>
      <p:sp>
        <p:nvSpPr>
          <p:cNvPr id="17" name="Rounded Rectangle 16">
            <a:extLst/>
          </p:cNvPr>
          <p:cNvSpPr/>
          <p:nvPr/>
        </p:nvSpPr>
        <p:spPr>
          <a:xfrm>
            <a:off x="1762125" y="3460750"/>
            <a:ext cx="65976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936000" rIns="864000" anchor="ctr"/>
          <a:lstStyle/>
          <a:p>
            <a:pPr algn="ctr" eaLnBrk="1" fontAlgn="auto" hangingPunct="1">
              <a:spcBef>
                <a:spcPts val="0"/>
              </a:spcBef>
              <a:spcAft>
                <a:spcPts val="0"/>
              </a:spcAft>
              <a:defRPr/>
            </a:pPr>
            <a:r>
              <a:rPr lang="en-GB" dirty="0">
                <a:solidFill>
                  <a:schemeClr val="tx1"/>
                </a:solidFill>
              </a:rPr>
              <a:t>She was also a huntress and the protector of animals and young children.</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74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075" y="584200"/>
            <a:ext cx="236855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656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He was the only Greek god who had a normal job and worked with his hands.</a:t>
            </a:r>
          </a:p>
        </p:txBody>
      </p:sp>
      <p:sp>
        <p:nvSpPr>
          <p:cNvPr id="18434"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Hephaestus</a:t>
            </a:r>
          </a:p>
        </p:txBody>
      </p:sp>
      <p:sp>
        <p:nvSpPr>
          <p:cNvPr id="2" name="Rounded Rectangle 1">
            <a:extLst/>
          </p:cNvPr>
          <p:cNvSpPr/>
          <p:nvPr/>
        </p:nvSpPr>
        <p:spPr>
          <a:xfrm>
            <a:off x="904875" y="1541463"/>
            <a:ext cx="6751638"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anchor="ctr"/>
          <a:lstStyle/>
          <a:p>
            <a:pPr algn="ctr" eaLnBrk="1" fontAlgn="auto" hangingPunct="1">
              <a:spcBef>
                <a:spcPts val="0"/>
              </a:spcBef>
              <a:spcAft>
                <a:spcPts val="0"/>
              </a:spcAft>
              <a:defRPr/>
            </a:pPr>
            <a:r>
              <a:rPr lang="en-GB" dirty="0">
                <a:solidFill>
                  <a:schemeClr val="tx1"/>
                </a:solidFill>
              </a:rPr>
              <a:t>Son of Hera and Zeus. Husband of Aphrodite. Hephaestus was the god of forge and fire. Hephaestus fell to the earth and was nursed back to health. </a:t>
            </a:r>
          </a:p>
        </p:txBody>
      </p:sp>
      <p:sp>
        <p:nvSpPr>
          <p:cNvPr id="16" name="Rounded Rectangle 15">
            <a:extLst/>
          </p:cNvPr>
          <p:cNvSpPr/>
          <p:nvPr/>
        </p:nvSpPr>
        <p:spPr>
          <a:xfrm>
            <a:off x="904875" y="2503488"/>
            <a:ext cx="65770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828000" anchor="ctr"/>
          <a:lstStyle/>
          <a:p>
            <a:pPr algn="ctr" eaLnBrk="1" fontAlgn="auto" hangingPunct="1">
              <a:spcBef>
                <a:spcPts val="0"/>
              </a:spcBef>
              <a:spcAft>
                <a:spcPts val="0"/>
              </a:spcAft>
              <a:defRPr/>
            </a:pPr>
            <a:r>
              <a:rPr lang="en-GB" dirty="0">
                <a:solidFill>
                  <a:schemeClr val="tx1"/>
                </a:solidFill>
              </a:rPr>
              <a:t>Living on earth he began his career of craftsmanship, forging lots of amazing things from metal and other materials.</a:t>
            </a:r>
          </a:p>
        </p:txBody>
      </p:sp>
      <p:sp>
        <p:nvSpPr>
          <p:cNvPr id="17" name="Rounded Rectangle 16">
            <a:extLst/>
          </p:cNvPr>
          <p:cNvSpPr/>
          <p:nvPr/>
        </p:nvSpPr>
        <p:spPr>
          <a:xfrm>
            <a:off x="90487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864000" anchor="ctr"/>
          <a:lstStyle/>
          <a:p>
            <a:pPr algn="ctr" eaLnBrk="1" fontAlgn="auto" hangingPunct="1">
              <a:spcBef>
                <a:spcPts val="0"/>
              </a:spcBef>
              <a:spcAft>
                <a:spcPts val="0"/>
              </a:spcAft>
              <a:defRPr/>
            </a:pPr>
            <a:r>
              <a:rPr lang="en-GB" dirty="0">
                <a:solidFill>
                  <a:schemeClr val="tx1"/>
                </a:solidFill>
              </a:rPr>
              <a:t>He later returned to Mount Olympus where he continued to make magnificent objects</a:t>
            </a:r>
          </a:p>
        </p:txBody>
      </p:sp>
      <p:sp>
        <p:nvSpPr>
          <p:cNvPr id="15" name="Oval 14">
            <a:extLst/>
          </p:cNvPr>
          <p:cNvSpPr/>
          <p:nvPr/>
        </p:nvSpPr>
        <p:spPr>
          <a:xfrm>
            <a:off x="828675" y="45053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84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0" y="990600"/>
            <a:ext cx="1754188"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906963"/>
            <a:ext cx="6011862" cy="874712"/>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The planet Uranus is named after the god Uranus. Some people think that the rich blue skies surrounding the planet resemble the god of skies.</a:t>
            </a:r>
          </a:p>
        </p:txBody>
      </p:sp>
      <p:sp>
        <p:nvSpPr>
          <p:cNvPr id="19458"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Uranus</a:t>
            </a:r>
          </a:p>
        </p:txBody>
      </p:sp>
      <p:sp>
        <p:nvSpPr>
          <p:cNvPr id="2" name="Rounded Rectangle 1">
            <a:extLst/>
          </p:cNvPr>
          <p:cNvSpPr/>
          <p:nvPr/>
        </p:nvSpPr>
        <p:spPr>
          <a:xfrm>
            <a:off x="1604963" y="1541463"/>
            <a:ext cx="6694487"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576000" anchor="ctr"/>
          <a:lstStyle/>
          <a:p>
            <a:pPr algn="ctr" eaLnBrk="1" fontAlgn="auto" hangingPunct="1">
              <a:spcBef>
                <a:spcPts val="0"/>
              </a:spcBef>
              <a:spcAft>
                <a:spcPts val="0"/>
              </a:spcAft>
              <a:defRPr/>
            </a:pPr>
            <a:r>
              <a:rPr lang="en-GB" dirty="0">
                <a:solidFill>
                  <a:schemeClr val="tx1"/>
                </a:solidFill>
              </a:rPr>
              <a:t>He was the god of skies. He had six sons and six daughters called the Titans. The generation before the Olympian gods.</a:t>
            </a:r>
          </a:p>
        </p:txBody>
      </p:sp>
      <p:sp>
        <p:nvSpPr>
          <p:cNvPr id="16" name="Rounded Rectangle 15">
            <a:extLst/>
          </p:cNvPr>
          <p:cNvSpPr/>
          <p:nvPr/>
        </p:nvSpPr>
        <p:spPr>
          <a:xfrm>
            <a:off x="1776413" y="2503488"/>
            <a:ext cx="6523037"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Ins="828000" anchor="ctr"/>
          <a:lstStyle/>
          <a:p>
            <a:pPr algn="ctr" eaLnBrk="1" fontAlgn="auto" hangingPunct="1">
              <a:spcBef>
                <a:spcPts val="0"/>
              </a:spcBef>
              <a:spcAft>
                <a:spcPts val="0"/>
              </a:spcAft>
              <a:defRPr/>
            </a:pPr>
            <a:r>
              <a:rPr lang="en-GB" dirty="0">
                <a:solidFill>
                  <a:schemeClr val="tx1"/>
                </a:solidFill>
              </a:rPr>
              <a:t>He was killed by his son because he had rejected his children.</a:t>
            </a:r>
          </a:p>
        </p:txBody>
      </p:sp>
      <p:sp>
        <p:nvSpPr>
          <p:cNvPr id="17" name="Rounded Rectangle 16">
            <a:extLst/>
          </p:cNvPr>
          <p:cNvSpPr/>
          <p:nvPr/>
        </p:nvSpPr>
        <p:spPr>
          <a:xfrm>
            <a:off x="1776413" y="3460750"/>
            <a:ext cx="6523037"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936000" rIns="864000" anchor="ctr"/>
          <a:lstStyle/>
          <a:p>
            <a:pPr algn="ctr" eaLnBrk="1" fontAlgn="auto" hangingPunct="1">
              <a:spcBef>
                <a:spcPts val="0"/>
              </a:spcBef>
              <a:spcAft>
                <a:spcPts val="0"/>
              </a:spcAft>
              <a:defRPr/>
            </a:pPr>
            <a:r>
              <a:rPr lang="en-GB" dirty="0">
                <a:solidFill>
                  <a:schemeClr val="tx1"/>
                </a:solidFill>
              </a:rPr>
              <a:t>His blood fell into the sea and Aphrodite emerged out of the sea foam.</a:t>
            </a:r>
          </a:p>
        </p:txBody>
      </p:sp>
      <p:sp>
        <p:nvSpPr>
          <p:cNvPr id="15" name="Oval 14">
            <a:extLst/>
          </p:cNvPr>
          <p:cNvSpPr/>
          <p:nvPr/>
        </p:nvSpPr>
        <p:spPr>
          <a:xfrm>
            <a:off x="828675" y="4548188"/>
            <a:ext cx="1570038" cy="1568450"/>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94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5" y="874713"/>
            <a:ext cx="151923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Some English words derive from his name such as chronicle, chronology and chronic.</a:t>
            </a:r>
          </a:p>
        </p:txBody>
      </p:sp>
      <p:sp>
        <p:nvSpPr>
          <p:cNvPr id="20482"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Chronos</a:t>
            </a:r>
          </a:p>
        </p:txBody>
      </p:sp>
      <p:sp>
        <p:nvSpPr>
          <p:cNvPr id="2" name="Rounded Rectangle 1">
            <a:extLst/>
          </p:cNvPr>
          <p:cNvSpPr/>
          <p:nvPr/>
        </p:nvSpPr>
        <p:spPr>
          <a:xfrm>
            <a:off x="904875" y="1541463"/>
            <a:ext cx="6577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anchor="ctr"/>
          <a:lstStyle/>
          <a:p>
            <a:pPr algn="ctr" eaLnBrk="1" fontAlgn="auto" hangingPunct="1">
              <a:spcBef>
                <a:spcPts val="0"/>
              </a:spcBef>
              <a:spcAft>
                <a:spcPts val="0"/>
              </a:spcAft>
              <a:defRPr/>
            </a:pPr>
            <a:r>
              <a:rPr lang="en-GB" dirty="0" err="1">
                <a:solidFill>
                  <a:schemeClr val="tx1"/>
                </a:solidFill>
              </a:rPr>
              <a:t>Chronos</a:t>
            </a:r>
            <a:r>
              <a:rPr lang="en-GB" dirty="0">
                <a:solidFill>
                  <a:schemeClr val="tx1"/>
                </a:solidFill>
              </a:rPr>
              <a:t> was the god of time and the ages. He was a representation of the past, future, and eternity.</a:t>
            </a:r>
          </a:p>
        </p:txBody>
      </p:sp>
      <p:sp>
        <p:nvSpPr>
          <p:cNvPr id="16" name="Rounded Rectangle 15">
            <a:extLst/>
          </p:cNvPr>
          <p:cNvSpPr/>
          <p:nvPr/>
        </p:nvSpPr>
        <p:spPr>
          <a:xfrm>
            <a:off x="904875" y="2503488"/>
            <a:ext cx="65770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828000" anchor="ctr"/>
          <a:lstStyle/>
          <a:p>
            <a:pPr algn="ctr" eaLnBrk="1" fontAlgn="auto" hangingPunct="1">
              <a:spcBef>
                <a:spcPts val="0"/>
              </a:spcBef>
              <a:spcAft>
                <a:spcPts val="0"/>
              </a:spcAft>
              <a:defRPr/>
            </a:pPr>
            <a:r>
              <a:rPr lang="en-GB" dirty="0">
                <a:solidFill>
                  <a:schemeClr val="tx1"/>
                </a:solidFill>
              </a:rPr>
              <a:t>He was a snake like form with three heads but is always pictured as an old man. </a:t>
            </a:r>
          </a:p>
        </p:txBody>
      </p:sp>
      <p:sp>
        <p:nvSpPr>
          <p:cNvPr id="17" name="Rounded Rectangle 16">
            <a:extLst/>
          </p:cNvPr>
          <p:cNvSpPr/>
          <p:nvPr/>
        </p:nvSpPr>
        <p:spPr>
          <a:xfrm>
            <a:off x="90487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864000" anchor="ctr"/>
          <a:lstStyle/>
          <a:p>
            <a:pPr algn="ctr" eaLnBrk="1" fontAlgn="auto" hangingPunct="1">
              <a:spcBef>
                <a:spcPts val="0"/>
              </a:spcBef>
              <a:spcAft>
                <a:spcPts val="0"/>
              </a:spcAft>
              <a:defRPr/>
            </a:pPr>
            <a:r>
              <a:rPr lang="en-GB" dirty="0">
                <a:solidFill>
                  <a:schemeClr val="tx1"/>
                </a:solidFill>
              </a:rPr>
              <a:t>He is also known as Father Time.</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2048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325" y="989013"/>
            <a:ext cx="15716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9037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He is one of the very few to bring a dead person back from the underworld.</a:t>
            </a:r>
          </a:p>
        </p:txBody>
      </p:sp>
      <p:sp>
        <p:nvSpPr>
          <p:cNvPr id="21506"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Dionysus</a:t>
            </a:r>
          </a:p>
        </p:txBody>
      </p:sp>
      <p:sp>
        <p:nvSpPr>
          <p:cNvPr id="2" name="Rounded Rectangle 1">
            <a:extLst/>
          </p:cNvPr>
          <p:cNvSpPr/>
          <p:nvPr/>
        </p:nvSpPr>
        <p:spPr>
          <a:xfrm>
            <a:off x="1571625" y="1541463"/>
            <a:ext cx="678656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rIns="684000" anchor="ctr"/>
          <a:lstStyle/>
          <a:p>
            <a:pPr algn="ctr" eaLnBrk="1" fontAlgn="auto" hangingPunct="1">
              <a:spcBef>
                <a:spcPts val="0"/>
              </a:spcBef>
              <a:spcAft>
                <a:spcPts val="0"/>
              </a:spcAft>
              <a:defRPr/>
            </a:pPr>
            <a:r>
              <a:rPr lang="en-GB" dirty="0">
                <a:solidFill>
                  <a:schemeClr val="tx1"/>
                </a:solidFill>
              </a:rPr>
              <a:t>Dionysus was the son of Zeus. He was god of fertility and wine.</a:t>
            </a:r>
          </a:p>
        </p:txBody>
      </p:sp>
      <p:sp>
        <p:nvSpPr>
          <p:cNvPr id="16" name="Rounded Rectangle 15">
            <a:extLst/>
          </p:cNvPr>
          <p:cNvSpPr/>
          <p:nvPr/>
        </p:nvSpPr>
        <p:spPr>
          <a:xfrm>
            <a:off x="1835150" y="2503488"/>
            <a:ext cx="6523038"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828000" anchor="ctr"/>
          <a:lstStyle/>
          <a:p>
            <a:pPr algn="ctr" eaLnBrk="1" fontAlgn="auto" hangingPunct="1">
              <a:spcBef>
                <a:spcPts val="0"/>
              </a:spcBef>
              <a:spcAft>
                <a:spcPts val="0"/>
              </a:spcAft>
              <a:defRPr/>
            </a:pPr>
            <a:r>
              <a:rPr lang="en-GB" dirty="0">
                <a:solidFill>
                  <a:schemeClr val="tx1"/>
                </a:solidFill>
              </a:rPr>
              <a:t>He invented wine and encouraged the making of wine.</a:t>
            </a:r>
          </a:p>
        </p:txBody>
      </p:sp>
      <p:sp>
        <p:nvSpPr>
          <p:cNvPr id="17" name="Rounded Rectangle 16">
            <a:extLst/>
          </p:cNvPr>
          <p:cNvSpPr/>
          <p:nvPr/>
        </p:nvSpPr>
        <p:spPr>
          <a:xfrm>
            <a:off x="1654175" y="3460750"/>
            <a:ext cx="6704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Ins="864000" anchor="ctr"/>
          <a:lstStyle/>
          <a:p>
            <a:pPr algn="ctr" eaLnBrk="1" fontAlgn="auto" hangingPunct="1">
              <a:spcBef>
                <a:spcPts val="0"/>
              </a:spcBef>
              <a:spcAft>
                <a:spcPts val="0"/>
              </a:spcAft>
              <a:defRPr/>
            </a:pPr>
            <a:r>
              <a:rPr lang="en-GB" dirty="0">
                <a:solidFill>
                  <a:schemeClr val="tx1"/>
                </a:solidFill>
              </a:rPr>
              <a:t>His personality reflected the nature of wine, he could bring joy but also bring rage.</a:t>
            </a:r>
          </a:p>
        </p:txBody>
      </p:sp>
      <p:sp>
        <p:nvSpPr>
          <p:cNvPr id="15" name="Oval 14">
            <a:extLst/>
          </p:cNvPr>
          <p:cNvSpPr/>
          <p:nvPr/>
        </p:nvSpPr>
        <p:spPr>
          <a:xfrm>
            <a:off x="828675" y="45434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215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027113"/>
            <a:ext cx="181927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When Heracles was a baby Hera sent two large snakes to kill him, however Heracles strangled the snakes in his crib.</a:t>
            </a:r>
          </a:p>
        </p:txBody>
      </p:sp>
      <p:sp>
        <p:nvSpPr>
          <p:cNvPr id="22530"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Heracles</a:t>
            </a:r>
          </a:p>
        </p:txBody>
      </p:sp>
      <p:sp>
        <p:nvSpPr>
          <p:cNvPr id="2" name="Rounded Rectangle 1">
            <a:extLst/>
          </p:cNvPr>
          <p:cNvSpPr/>
          <p:nvPr/>
        </p:nvSpPr>
        <p:spPr>
          <a:xfrm>
            <a:off x="904875" y="1541463"/>
            <a:ext cx="6577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anchor="ctr"/>
          <a:lstStyle/>
          <a:p>
            <a:pPr algn="ctr" eaLnBrk="1" fontAlgn="auto" hangingPunct="1">
              <a:spcBef>
                <a:spcPts val="0"/>
              </a:spcBef>
              <a:spcAft>
                <a:spcPts val="0"/>
              </a:spcAft>
              <a:defRPr/>
            </a:pPr>
            <a:r>
              <a:rPr lang="en-GB" dirty="0">
                <a:solidFill>
                  <a:schemeClr val="tx1"/>
                </a:solidFill>
              </a:rPr>
              <a:t>Heracles was the son of Zeus and a woman named Alcmene, and is also known as Hercules.</a:t>
            </a:r>
          </a:p>
        </p:txBody>
      </p:sp>
      <p:sp>
        <p:nvSpPr>
          <p:cNvPr id="16" name="Rounded Rectangle 15">
            <a:extLst/>
          </p:cNvPr>
          <p:cNvSpPr/>
          <p:nvPr/>
        </p:nvSpPr>
        <p:spPr>
          <a:xfrm>
            <a:off x="904875" y="2503488"/>
            <a:ext cx="65770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1152000" anchor="ctr"/>
          <a:lstStyle/>
          <a:p>
            <a:pPr algn="ctr" eaLnBrk="1" fontAlgn="auto" hangingPunct="1">
              <a:spcBef>
                <a:spcPts val="0"/>
              </a:spcBef>
              <a:spcAft>
                <a:spcPts val="0"/>
              </a:spcAft>
              <a:defRPr/>
            </a:pPr>
            <a:r>
              <a:rPr lang="en-GB" dirty="0">
                <a:solidFill>
                  <a:schemeClr val="tx1"/>
                </a:solidFill>
              </a:rPr>
              <a:t>He was born on Earth. He was a great hero and very strong. Even when he was a baby.</a:t>
            </a:r>
          </a:p>
        </p:txBody>
      </p:sp>
      <p:sp>
        <p:nvSpPr>
          <p:cNvPr id="17" name="Rounded Rectangle 16">
            <a:extLst/>
          </p:cNvPr>
          <p:cNvSpPr/>
          <p:nvPr/>
        </p:nvSpPr>
        <p:spPr>
          <a:xfrm>
            <a:off x="90487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864000" anchor="ctr"/>
          <a:lstStyle/>
          <a:p>
            <a:pPr algn="ctr" eaLnBrk="1" fontAlgn="auto" hangingPunct="1">
              <a:spcBef>
                <a:spcPts val="0"/>
              </a:spcBef>
              <a:spcAft>
                <a:spcPts val="0"/>
              </a:spcAft>
              <a:defRPr/>
            </a:pPr>
            <a:r>
              <a:rPr lang="en-GB" dirty="0">
                <a:solidFill>
                  <a:schemeClr val="tx1"/>
                </a:solidFill>
              </a:rPr>
              <a:t>Heracles grew up to be the strongest man in the world. He later became a god.</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225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3788" y="1130300"/>
            <a:ext cx="230187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Eros fell in love with Psyche (a mortal) when he grazed himself with his own magic arrow. Psyche was made immortal so that they could be together.</a:t>
            </a:r>
          </a:p>
        </p:txBody>
      </p:sp>
      <p:sp>
        <p:nvSpPr>
          <p:cNvPr id="23554"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Eros</a:t>
            </a:r>
          </a:p>
        </p:txBody>
      </p:sp>
      <p:sp>
        <p:nvSpPr>
          <p:cNvPr id="2" name="Rounded Rectangle 1">
            <a:extLst/>
          </p:cNvPr>
          <p:cNvSpPr/>
          <p:nvPr/>
        </p:nvSpPr>
        <p:spPr>
          <a:xfrm>
            <a:off x="1801813" y="1541463"/>
            <a:ext cx="657860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360000" anchor="ctr"/>
          <a:lstStyle/>
          <a:p>
            <a:pPr algn="ctr" eaLnBrk="1" fontAlgn="auto" hangingPunct="1">
              <a:spcBef>
                <a:spcPts val="0"/>
              </a:spcBef>
              <a:spcAft>
                <a:spcPts val="0"/>
              </a:spcAft>
              <a:defRPr/>
            </a:pPr>
            <a:r>
              <a:rPr lang="en-GB" dirty="0">
                <a:solidFill>
                  <a:schemeClr val="tx1"/>
                </a:solidFill>
              </a:rPr>
              <a:t>Eros was son of Aphrodite, the goddess of love and beauty. Eros was very romantic and full of mischief.</a:t>
            </a:r>
          </a:p>
        </p:txBody>
      </p:sp>
      <p:sp>
        <p:nvSpPr>
          <p:cNvPr id="16" name="Rounded Rectangle 15">
            <a:extLst/>
          </p:cNvPr>
          <p:cNvSpPr/>
          <p:nvPr/>
        </p:nvSpPr>
        <p:spPr>
          <a:xfrm>
            <a:off x="1712913" y="2503488"/>
            <a:ext cx="6667500"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Ins="360000" anchor="ctr"/>
          <a:lstStyle/>
          <a:p>
            <a:pPr algn="ctr" eaLnBrk="1" fontAlgn="auto" hangingPunct="1">
              <a:spcBef>
                <a:spcPts val="0"/>
              </a:spcBef>
              <a:spcAft>
                <a:spcPts val="0"/>
              </a:spcAft>
              <a:defRPr/>
            </a:pPr>
            <a:r>
              <a:rPr lang="en-GB" dirty="0">
                <a:solidFill>
                  <a:schemeClr val="tx1"/>
                </a:solidFill>
              </a:rPr>
              <a:t>He made people fall in love by shooting arrows which made the victim fall in love with whoever they saw next. </a:t>
            </a:r>
          </a:p>
        </p:txBody>
      </p:sp>
      <p:sp>
        <p:nvSpPr>
          <p:cNvPr id="17" name="Rounded Rectangle 16">
            <a:extLst/>
          </p:cNvPr>
          <p:cNvSpPr/>
          <p:nvPr/>
        </p:nvSpPr>
        <p:spPr>
          <a:xfrm>
            <a:off x="1620838" y="3460750"/>
            <a:ext cx="6759575"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Ins="360000" anchor="ctr"/>
          <a:lstStyle/>
          <a:p>
            <a:pPr algn="ctr" eaLnBrk="1" fontAlgn="auto" hangingPunct="1">
              <a:spcBef>
                <a:spcPts val="0"/>
              </a:spcBef>
              <a:spcAft>
                <a:spcPts val="0"/>
              </a:spcAft>
              <a:defRPr/>
            </a:pPr>
            <a:r>
              <a:rPr lang="en-GB" dirty="0">
                <a:solidFill>
                  <a:schemeClr val="tx1"/>
                </a:solidFill>
              </a:rPr>
              <a:t>He often found amusement by making unmatched people fall in love. He was the youngest god.</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235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73138"/>
            <a:ext cx="2024063"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79425"/>
            <a:ext cx="8220075" cy="993775"/>
          </a:xfrm>
        </p:spPr>
        <p:txBody>
          <a:bodyPr/>
          <a:lstStyle/>
          <a:p>
            <a:r>
              <a:rPr lang="en-GB" altLang="en-US" sz="3600" smtClean="0">
                <a:ea typeface="ＭＳ Ｐゴシック" panose="020B0600070205080204" pitchFamily="34" charset="-128"/>
              </a:rPr>
              <a:t>Demeter</a:t>
            </a:r>
          </a:p>
        </p:txBody>
      </p:sp>
      <p:sp>
        <p:nvSpPr>
          <p:cNvPr id="24578" name="Google Shape;232;p28"/>
          <p:cNvSpPr>
            <a:spLocks noChangeArrowheads="1"/>
          </p:cNvSpPr>
          <p:nvPr/>
        </p:nvSpPr>
        <p:spPr bwMode="auto">
          <a:xfrm>
            <a:off x="1770063" y="1587500"/>
            <a:ext cx="6578600" cy="962025"/>
          </a:xfrm>
          <a:prstGeom prst="roundRect">
            <a:avLst>
              <a:gd name="adj" fmla="val 88"/>
            </a:avLst>
          </a:prstGeom>
          <a:solidFill>
            <a:srgbClr val="BEFAB1"/>
          </a:solidFill>
          <a:ln>
            <a:noFill/>
          </a:ln>
          <a:extLst>
            <a:ext uri="{91240B29-F687-4F45-9708-019B960494DF}">
              <a14:hiddenLine xmlns:a14="http://schemas.microsoft.com/office/drawing/2010/main" w="9525">
                <a:solidFill>
                  <a:srgbClr val="000000"/>
                </a:solidFill>
                <a:round/>
                <a:headEnd/>
                <a:tailEnd/>
              </a14:hiddenLine>
            </a:ext>
          </a:extLst>
        </p:spPr>
        <p:txBody>
          <a:bodyPr lIns="612000" tIns="45700" rIns="360000" bIns="457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a:buClr>
                <a:srgbClr val="1C1C1C"/>
              </a:buClr>
              <a:buFont typeface="Arial" panose="020B0604020202020204" pitchFamily="34" charset="0"/>
              <a:buNone/>
            </a:pPr>
            <a:r>
              <a:rPr lang="en-US" altLang="en-US" sz="1800">
                <a:solidFill>
                  <a:srgbClr val="1C1C1C"/>
                </a:solidFill>
                <a:cs typeface="Arial" panose="020B0604020202020204" pitchFamily="34" charset="0"/>
                <a:sym typeface="Arial" panose="020B0604020202020204" pitchFamily="34" charset="0"/>
              </a:rPr>
              <a:t>Demeter was the daughter of Chronos, the god of time and the ages. She is the goddess of the harvest, law and fertility.</a:t>
            </a:r>
            <a:endParaRPr lang="en-US" altLang="en-US" sz="1400">
              <a:solidFill>
                <a:srgbClr val="000000"/>
              </a:solidFill>
              <a:cs typeface="Arial" panose="020B0604020202020204" pitchFamily="34" charset="0"/>
              <a:sym typeface="Arial" panose="020B0604020202020204" pitchFamily="34" charset="0"/>
            </a:endParaRPr>
          </a:p>
        </p:txBody>
      </p:sp>
      <p:sp>
        <p:nvSpPr>
          <p:cNvPr id="24579" name="Google Shape;233;p28"/>
          <p:cNvSpPr>
            <a:spLocks noChangeArrowheads="1"/>
          </p:cNvSpPr>
          <p:nvPr/>
        </p:nvSpPr>
        <p:spPr bwMode="auto">
          <a:xfrm>
            <a:off x="1770063" y="2549525"/>
            <a:ext cx="6578600" cy="962025"/>
          </a:xfrm>
          <a:prstGeom prst="roundRect">
            <a:avLst>
              <a:gd name="adj" fmla="val 88"/>
            </a:avLst>
          </a:prstGeom>
          <a:solidFill>
            <a:srgbClr val="FEB4BB"/>
          </a:solidFill>
          <a:ln>
            <a:noFill/>
          </a:ln>
          <a:extLst>
            <a:ext uri="{91240B29-F687-4F45-9708-019B960494DF}">
              <a14:hiddenLine xmlns:a14="http://schemas.microsoft.com/office/drawing/2010/main" w="9525">
                <a:solidFill>
                  <a:srgbClr val="000000"/>
                </a:solidFill>
                <a:round/>
                <a:headEnd/>
                <a:tailEnd/>
              </a14:hiddenLine>
            </a:ext>
          </a:extLst>
        </p:spPr>
        <p:txBody>
          <a:bodyPr lIns="576000" tIns="45700" rIns="360000" bIns="457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a:buClr>
                <a:srgbClr val="1C1C1C"/>
              </a:buClr>
              <a:buFont typeface="Arial" panose="020B0604020202020204" pitchFamily="34" charset="0"/>
              <a:buNone/>
            </a:pPr>
            <a:r>
              <a:rPr lang="en-US" altLang="en-US" sz="1800">
                <a:solidFill>
                  <a:srgbClr val="1C1C1C"/>
                </a:solidFill>
                <a:cs typeface="Arial" panose="020B0604020202020204" pitchFamily="34" charset="0"/>
                <a:sym typeface="Arial" panose="020B0604020202020204" pitchFamily="34" charset="0"/>
              </a:rPr>
              <a:t>She was worshipped by the people as she controlled the growth of crops. If she was angry, then she could stop crops from growing and people would go hungry.</a:t>
            </a:r>
            <a:endParaRPr lang="en-US" altLang="en-US" sz="1400">
              <a:solidFill>
                <a:srgbClr val="000000"/>
              </a:solidFill>
              <a:cs typeface="Arial" panose="020B0604020202020204" pitchFamily="34" charset="0"/>
              <a:sym typeface="Arial" panose="020B0604020202020204" pitchFamily="34" charset="0"/>
            </a:endParaRPr>
          </a:p>
        </p:txBody>
      </p:sp>
      <p:sp>
        <p:nvSpPr>
          <p:cNvPr id="24580" name="Google Shape;234;p28"/>
          <p:cNvSpPr>
            <a:spLocks noChangeArrowheads="1"/>
          </p:cNvSpPr>
          <p:nvPr/>
        </p:nvSpPr>
        <p:spPr bwMode="auto">
          <a:xfrm>
            <a:off x="1770063" y="3506788"/>
            <a:ext cx="6578600" cy="962025"/>
          </a:xfrm>
          <a:prstGeom prst="roundRect">
            <a:avLst>
              <a:gd name="adj" fmla="val 88"/>
            </a:avLst>
          </a:prstGeom>
          <a:solidFill>
            <a:srgbClr val="BEFAB1"/>
          </a:solidFill>
          <a:ln>
            <a:noFill/>
          </a:ln>
          <a:extLst>
            <a:ext uri="{91240B29-F687-4F45-9708-019B960494DF}">
              <a14:hiddenLine xmlns:a14="http://schemas.microsoft.com/office/drawing/2010/main" w="9525">
                <a:solidFill>
                  <a:srgbClr val="000000"/>
                </a:solidFill>
                <a:round/>
                <a:headEnd/>
                <a:tailEnd/>
              </a14:hiddenLine>
            </a:ext>
          </a:extLst>
        </p:spPr>
        <p:txBody>
          <a:bodyPr lIns="648000" tIns="45700" rIns="360000" bIns="457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a:buClr>
                <a:srgbClr val="1C1C1C"/>
              </a:buClr>
              <a:buFont typeface="Arial" panose="020B0604020202020204" pitchFamily="34" charset="0"/>
              <a:buNone/>
            </a:pPr>
            <a:r>
              <a:rPr lang="en-US" altLang="en-US" sz="1800">
                <a:solidFill>
                  <a:srgbClr val="1C1C1C"/>
                </a:solidFill>
                <a:cs typeface="Arial" panose="020B0604020202020204" pitchFamily="34" charset="0"/>
                <a:sym typeface="Arial" panose="020B0604020202020204" pitchFamily="34" charset="0"/>
              </a:rPr>
              <a:t>She had many children, including Persephone, goddess of the springtime, and Arion who was a fast, immortal, flying and talking horse.</a:t>
            </a:r>
            <a:endParaRPr lang="en-US" altLang="en-US" sz="1400">
              <a:solidFill>
                <a:srgbClr val="000000"/>
              </a:solidFill>
              <a:cs typeface="Arial" panose="020B0604020202020204" pitchFamily="34" charset="0"/>
              <a:sym typeface="Arial" panose="020B0604020202020204" pitchFamily="34" charset="0"/>
            </a:endParaRPr>
          </a:p>
        </p:txBody>
      </p:sp>
      <p:sp>
        <p:nvSpPr>
          <p:cNvPr id="11" name="Google Shape;235;p28"/>
          <p:cNvSpPr>
            <a:spLocks noChangeArrowheads="1"/>
          </p:cNvSpPr>
          <p:nvPr/>
        </p:nvSpPr>
        <p:spPr bwMode="auto">
          <a:xfrm>
            <a:off x="839788" y="4522788"/>
            <a:ext cx="1570037" cy="1570037"/>
          </a:xfrm>
          <a:prstGeom prst="ellipse">
            <a:avLst/>
          </a:prstGeom>
          <a:solidFill>
            <a:srgbClr val="4A8FA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a:buClr>
                <a:srgbClr val="FFFFFF"/>
              </a:buClr>
              <a:buFont typeface="Arial" panose="020B0604020202020204" pitchFamily="34" charset="0"/>
              <a:buNone/>
            </a:pPr>
            <a:r>
              <a:rPr lang="en-US" altLang="en-US" sz="1800" b="1">
                <a:solidFill>
                  <a:srgbClr val="FFFFFF"/>
                </a:solidFill>
                <a:cs typeface="Arial" panose="020B0604020202020204" pitchFamily="34" charset="0"/>
                <a:sym typeface="Arial" panose="020B0604020202020204" pitchFamily="34" charset="0"/>
              </a:rPr>
              <a:t>Did you know?</a:t>
            </a:r>
            <a:endParaRPr lang="en-US" altLang="en-US" sz="1400">
              <a:solidFill>
                <a:srgbClr val="000000"/>
              </a:solidFill>
              <a:cs typeface="Arial" panose="020B0604020202020204" pitchFamily="34" charset="0"/>
              <a:sym typeface="Arial" panose="020B0604020202020204" pitchFamily="34" charset="0"/>
            </a:endParaRPr>
          </a:p>
        </p:txBody>
      </p:sp>
      <p:sp>
        <p:nvSpPr>
          <p:cNvPr id="12" name="Google Shape;237;p28"/>
          <p:cNvSpPr>
            <a:spLocks noChangeArrowheads="1"/>
          </p:cNvSpPr>
          <p:nvPr/>
        </p:nvSpPr>
        <p:spPr bwMode="auto">
          <a:xfrm>
            <a:off x="2178050" y="4883150"/>
            <a:ext cx="6011863" cy="873125"/>
          </a:xfrm>
          <a:prstGeom prst="roundRect">
            <a:avLst>
              <a:gd name="adj" fmla="val 0"/>
            </a:avLst>
          </a:prstGeom>
          <a:solidFill>
            <a:srgbClr val="4A8FA6"/>
          </a:solidFill>
          <a:ln>
            <a:noFill/>
          </a:ln>
          <a:extLst>
            <a:ext uri="{91240B29-F687-4F45-9708-019B960494DF}">
              <a14:hiddenLine xmlns:a14="http://schemas.microsoft.com/office/drawing/2010/main" w="9525">
                <a:solidFill>
                  <a:srgbClr val="000000"/>
                </a:solidFill>
                <a:round/>
                <a:headEnd/>
                <a:tailEnd/>
              </a14:hiddenLine>
            </a:ext>
          </a:extLst>
        </p:spPr>
        <p:txBody>
          <a:bodyPr lIns="360000" tIns="360000" rIns="360000" bIns="3600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a:buClr>
                <a:srgbClr val="FFFFFF"/>
              </a:buClr>
              <a:buFont typeface="Arial" panose="020B0604020202020204" pitchFamily="34" charset="0"/>
              <a:buNone/>
            </a:pPr>
            <a:r>
              <a:rPr lang="en-US" altLang="en-US" sz="1800">
                <a:solidFill>
                  <a:srgbClr val="FFFFFF"/>
                </a:solidFill>
                <a:cs typeface="Arial" panose="020B0604020202020204" pitchFamily="34" charset="0"/>
                <a:sym typeface="Arial" panose="020B0604020202020204" pitchFamily="34" charset="0"/>
              </a:rPr>
              <a:t>Demeter rode in a chariot pulled by dragons and carried a long golden sword in battle.</a:t>
            </a:r>
            <a:endParaRPr lang="en-US" altLang="en-US" sz="1400">
              <a:solidFill>
                <a:srgbClr val="000000"/>
              </a:solidFill>
              <a:cs typeface="Arial" panose="020B0604020202020204" pitchFamily="34" charset="0"/>
              <a:sym typeface="Arial" panose="020B0604020202020204" pitchFamily="34" charset="0"/>
            </a:endParaRPr>
          </a:p>
        </p:txBody>
      </p:sp>
      <p:pic>
        <p:nvPicPr>
          <p:cNvPr id="2458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144588"/>
            <a:ext cx="16605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p:cNvPr>
          <p:cNvSpPr/>
          <p:nvPr/>
        </p:nvSpPr>
        <p:spPr>
          <a:xfrm>
            <a:off x="723900" y="1958975"/>
            <a:ext cx="7677150" cy="1089025"/>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eaLnBrk="1" fontAlgn="auto" hangingPunct="1">
              <a:spcBef>
                <a:spcPts val="0"/>
              </a:spcBef>
              <a:spcAft>
                <a:spcPts val="0"/>
              </a:spcAft>
              <a:defRPr/>
            </a:pPr>
            <a:endParaRPr lang="en-GB" dirty="0">
              <a:solidFill>
                <a:schemeClr val="tx1"/>
              </a:solidFill>
            </a:endParaRPr>
          </a:p>
        </p:txBody>
      </p:sp>
      <p:sp>
        <p:nvSpPr>
          <p:cNvPr id="15" name="Rounded Rectangle 14">
            <a:extLst/>
          </p:cNvPr>
          <p:cNvSpPr/>
          <p:nvPr/>
        </p:nvSpPr>
        <p:spPr>
          <a:xfrm>
            <a:off x="723900" y="3048000"/>
            <a:ext cx="7677150" cy="2690813"/>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1" fontAlgn="auto" hangingPunct="1">
              <a:spcBef>
                <a:spcPts val="0"/>
              </a:spcBef>
              <a:spcAft>
                <a:spcPts val="0"/>
              </a:spcAft>
              <a:buFont typeface="Arial" panose="020B0604020202020204" pitchFamily="34" charset="0"/>
              <a:buChar char="•"/>
              <a:defRPr/>
            </a:pPr>
            <a:endParaRPr lang="en-GB" dirty="0">
              <a:solidFill>
                <a:schemeClr val="tx1"/>
              </a:solidFill>
            </a:endParaRPr>
          </a:p>
        </p:txBody>
      </p:sp>
      <p:sp>
        <p:nvSpPr>
          <p:cNvPr id="7171" name="Title 1"/>
          <p:cNvSpPr>
            <a:spLocks noGrp="1"/>
          </p:cNvSpPr>
          <p:nvPr>
            <p:ph type="title"/>
          </p:nvPr>
        </p:nvSpPr>
        <p:spPr>
          <a:xfrm>
            <a:off x="481013" y="765175"/>
            <a:ext cx="8161337" cy="993775"/>
          </a:xfrm>
        </p:spPr>
        <p:txBody>
          <a:bodyPr/>
          <a:lstStyle/>
          <a:p>
            <a:pPr eaLnBrk="1" hangingPunct="1"/>
            <a:r>
              <a:rPr lang="en-GB" altLang="en-US" smtClean="0">
                <a:ea typeface="ＭＳ Ｐゴシック" panose="020B0600070205080204" pitchFamily="34" charset="-128"/>
              </a:rPr>
              <a:t>Mount Olympus</a:t>
            </a:r>
          </a:p>
        </p:txBody>
      </p:sp>
      <p:pic>
        <p:nvPicPr>
          <p:cNvPr id="7172"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8" y="563563"/>
            <a:ext cx="7791450"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a:extLst/>
          </p:cNvPr>
          <p:cNvSpPr/>
          <p:nvPr/>
        </p:nvSpPr>
        <p:spPr>
          <a:xfrm>
            <a:off x="4822825" y="2568575"/>
            <a:ext cx="2901950" cy="2901950"/>
          </a:xfrm>
          <a:prstGeom prst="ellipse">
            <a:avLst/>
          </a:prstGeom>
          <a:solidFill>
            <a:srgbClr val="EBC2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There were some very powerful gods who did not actually live on Mount Olympus, such as Hades, god of the underworld.</a:t>
            </a:r>
          </a:p>
        </p:txBody>
      </p:sp>
      <p:sp>
        <p:nvSpPr>
          <p:cNvPr id="24" name="Rectangle 23">
            <a:extLst/>
          </p:cNvPr>
          <p:cNvSpPr/>
          <p:nvPr/>
        </p:nvSpPr>
        <p:spPr>
          <a:xfrm>
            <a:off x="1265238" y="2503488"/>
            <a:ext cx="2882900" cy="3032125"/>
          </a:xfrm>
          <a:prstGeom prst="rect">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ancient Greeks believed in many different gods and goddesses. The most powerful 12 lived on the top of Mount Olympus. This is where meetings were held and arguments were settled.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eaLnBrk="1" hangingPunct="1"/>
            <a:r>
              <a:rPr lang="en-GB" altLang="en-US" sz="1800">
                <a:solidFill>
                  <a:schemeClr val="bg1"/>
                </a:solidFill>
              </a:rPr>
              <a:t>Zeus’ father was worried that his children would betray him, so he ate them. Zeus’ mother tricked his father and gave him a rock to eat so Zeus was free.</a:t>
            </a:r>
          </a:p>
        </p:txBody>
      </p:sp>
      <p:sp>
        <p:nvSpPr>
          <p:cNvPr id="8194"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Zeus</a:t>
            </a:r>
          </a:p>
        </p:txBody>
      </p:sp>
      <p:sp>
        <p:nvSpPr>
          <p:cNvPr id="2" name="Rounded Rectangle 1">
            <a:extLst/>
          </p:cNvPr>
          <p:cNvSpPr/>
          <p:nvPr/>
        </p:nvSpPr>
        <p:spPr>
          <a:xfrm>
            <a:off x="904875" y="1541463"/>
            <a:ext cx="6577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1008000" anchor="ctr"/>
          <a:lstStyle/>
          <a:p>
            <a:pPr algn="ctr" eaLnBrk="1" fontAlgn="auto" hangingPunct="1">
              <a:spcBef>
                <a:spcPts val="0"/>
              </a:spcBef>
              <a:spcAft>
                <a:spcPts val="0"/>
              </a:spcAft>
              <a:defRPr/>
            </a:pPr>
            <a:r>
              <a:rPr lang="en-GB" dirty="0">
                <a:solidFill>
                  <a:schemeClr val="tx1"/>
                </a:solidFill>
              </a:rPr>
              <a:t>Zeus was the most powerful of all the gods. He was god of the sky and the King of Mount Olympus.</a:t>
            </a:r>
          </a:p>
        </p:txBody>
      </p:sp>
      <p:sp>
        <p:nvSpPr>
          <p:cNvPr id="16" name="Rounded Rectangle 15">
            <a:extLst/>
          </p:cNvPr>
          <p:cNvSpPr/>
          <p:nvPr/>
        </p:nvSpPr>
        <p:spPr>
          <a:xfrm>
            <a:off x="904875" y="2503488"/>
            <a:ext cx="65770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1080000" anchor="ctr"/>
          <a:lstStyle/>
          <a:p>
            <a:pPr algn="ctr" eaLnBrk="1" fontAlgn="auto" hangingPunct="1">
              <a:spcBef>
                <a:spcPts val="0"/>
              </a:spcBef>
              <a:spcAft>
                <a:spcPts val="0"/>
              </a:spcAft>
              <a:defRPr/>
            </a:pPr>
            <a:r>
              <a:rPr lang="en-GB" dirty="0">
                <a:solidFill>
                  <a:schemeClr val="tx1"/>
                </a:solidFill>
              </a:rPr>
              <a:t>He was married to the queen of the gods, Hera, but he had many other lovers. </a:t>
            </a:r>
          </a:p>
        </p:txBody>
      </p:sp>
      <p:sp>
        <p:nvSpPr>
          <p:cNvPr id="17" name="Rounded Rectangle 16">
            <a:extLst/>
          </p:cNvPr>
          <p:cNvSpPr/>
          <p:nvPr/>
        </p:nvSpPr>
        <p:spPr>
          <a:xfrm>
            <a:off x="90487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76000" anchor="ctr"/>
          <a:lstStyle/>
          <a:p>
            <a:pPr algn="ctr" eaLnBrk="1" fontAlgn="auto" hangingPunct="1">
              <a:spcBef>
                <a:spcPts val="0"/>
              </a:spcBef>
              <a:spcAft>
                <a:spcPts val="0"/>
              </a:spcAft>
              <a:defRPr/>
            </a:pPr>
            <a:r>
              <a:rPr lang="en-GB" dirty="0">
                <a:solidFill>
                  <a:schemeClr val="tx1"/>
                </a:solidFill>
              </a:rPr>
              <a:t>His temper affected the weather, and when he </a:t>
            </a:r>
            <a:br>
              <a:rPr lang="en-GB" dirty="0">
                <a:solidFill>
                  <a:schemeClr val="tx1"/>
                </a:solidFill>
              </a:rPr>
            </a:br>
            <a:r>
              <a:rPr lang="en-GB" dirty="0">
                <a:solidFill>
                  <a:schemeClr val="tx1"/>
                </a:solidFill>
              </a:rPr>
              <a:t>was angry he threw thunderbolts.</a:t>
            </a:r>
          </a:p>
        </p:txBody>
      </p:sp>
      <p:pic>
        <p:nvPicPr>
          <p:cNvPr id="5" name="Content Placeholder 4">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4056" y="651409"/>
            <a:ext cx="2356239" cy="3901617"/>
          </a:xfrm>
        </p:spPr>
      </p:pic>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He rode a chariot pulled by seahorses. </a:t>
            </a:r>
          </a:p>
        </p:txBody>
      </p:sp>
      <p:sp>
        <p:nvSpPr>
          <p:cNvPr id="9218"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Poseidon</a:t>
            </a:r>
          </a:p>
        </p:txBody>
      </p:sp>
      <p:sp>
        <p:nvSpPr>
          <p:cNvPr id="2" name="Rounded Rectangle 1">
            <a:extLst/>
          </p:cNvPr>
          <p:cNvSpPr/>
          <p:nvPr/>
        </p:nvSpPr>
        <p:spPr>
          <a:xfrm>
            <a:off x="1787525" y="1541463"/>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rIns="0" anchor="ctr"/>
          <a:lstStyle/>
          <a:p>
            <a:pPr algn="ctr" eaLnBrk="1" fontAlgn="auto" hangingPunct="1">
              <a:spcBef>
                <a:spcPts val="0"/>
              </a:spcBef>
              <a:spcAft>
                <a:spcPts val="0"/>
              </a:spcAft>
              <a:defRPr/>
            </a:pPr>
            <a:r>
              <a:rPr lang="en-GB" dirty="0">
                <a:solidFill>
                  <a:schemeClr val="tx1"/>
                </a:solidFill>
              </a:rPr>
              <a:t>Poseidon was the god of the sea. He was the most powerful god except for his brother, Zeus. </a:t>
            </a:r>
          </a:p>
        </p:txBody>
      </p:sp>
      <p:sp>
        <p:nvSpPr>
          <p:cNvPr id="16" name="Rounded Rectangle 15">
            <a:extLst/>
          </p:cNvPr>
          <p:cNvSpPr/>
          <p:nvPr/>
        </p:nvSpPr>
        <p:spPr>
          <a:xfrm>
            <a:off x="1787525" y="2503488"/>
            <a:ext cx="6521450"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Ins="288000" anchor="ctr"/>
          <a:lstStyle/>
          <a:p>
            <a:pPr algn="ctr" eaLnBrk="1" fontAlgn="auto" hangingPunct="1">
              <a:spcBef>
                <a:spcPts val="0"/>
              </a:spcBef>
              <a:spcAft>
                <a:spcPts val="0"/>
              </a:spcAft>
              <a:defRPr/>
            </a:pPr>
            <a:r>
              <a:rPr lang="en-GB" dirty="0">
                <a:solidFill>
                  <a:schemeClr val="tx1"/>
                </a:solidFill>
              </a:rPr>
              <a:t>He lived in a beautiful palace under the sea and caused earthquakes when he was angry.</a:t>
            </a:r>
          </a:p>
        </p:txBody>
      </p:sp>
      <p:sp>
        <p:nvSpPr>
          <p:cNvPr id="17" name="Rounded Rectangle 16">
            <a:extLst/>
          </p:cNvPr>
          <p:cNvSpPr/>
          <p:nvPr/>
        </p:nvSpPr>
        <p:spPr>
          <a:xfrm>
            <a:off x="178752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Ins="396000" anchor="ctr"/>
          <a:lstStyle/>
          <a:p>
            <a:pPr algn="ctr" eaLnBrk="1" fontAlgn="auto" hangingPunct="1">
              <a:spcBef>
                <a:spcPts val="0"/>
              </a:spcBef>
              <a:spcAft>
                <a:spcPts val="0"/>
              </a:spcAft>
              <a:defRPr/>
            </a:pPr>
            <a:r>
              <a:rPr lang="en-GB" dirty="0">
                <a:solidFill>
                  <a:schemeClr val="tx1"/>
                </a:solidFill>
              </a:rPr>
              <a:t>Poseidon delayed the return of Odysseus from the Trojan War by causing his boat to be shipwrecked. </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922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841375"/>
            <a:ext cx="245745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He was also the god of wealth because of the precious metals mined from the earth.</a:t>
            </a:r>
          </a:p>
        </p:txBody>
      </p:sp>
      <p:sp>
        <p:nvSpPr>
          <p:cNvPr id="10242"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Hades</a:t>
            </a:r>
          </a:p>
        </p:txBody>
      </p:sp>
      <p:sp>
        <p:nvSpPr>
          <p:cNvPr id="2" name="Rounded Rectangle 1">
            <a:extLst/>
          </p:cNvPr>
          <p:cNvSpPr/>
          <p:nvPr/>
        </p:nvSpPr>
        <p:spPr>
          <a:xfrm>
            <a:off x="904875" y="1541463"/>
            <a:ext cx="6577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864000" anchor="ctr"/>
          <a:lstStyle/>
          <a:p>
            <a:pPr algn="ctr" eaLnBrk="1" fontAlgn="auto" hangingPunct="1">
              <a:spcBef>
                <a:spcPts val="0"/>
              </a:spcBef>
              <a:spcAft>
                <a:spcPts val="0"/>
              </a:spcAft>
              <a:defRPr/>
            </a:pPr>
            <a:r>
              <a:rPr lang="en-GB" dirty="0">
                <a:solidFill>
                  <a:schemeClr val="tx1"/>
                </a:solidFill>
              </a:rPr>
              <a:t>Hades was the brother of Zeus. The ancient Greeks were quite afraid of him.</a:t>
            </a:r>
          </a:p>
        </p:txBody>
      </p:sp>
      <p:sp>
        <p:nvSpPr>
          <p:cNvPr id="16" name="Rounded Rectangle 15">
            <a:extLst/>
          </p:cNvPr>
          <p:cNvSpPr/>
          <p:nvPr/>
        </p:nvSpPr>
        <p:spPr>
          <a:xfrm>
            <a:off x="904875" y="2503488"/>
            <a:ext cx="65770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792000" anchor="ctr"/>
          <a:lstStyle/>
          <a:p>
            <a:pPr algn="ctr" eaLnBrk="1" fontAlgn="auto" hangingPunct="1">
              <a:spcBef>
                <a:spcPts val="0"/>
              </a:spcBef>
              <a:spcAft>
                <a:spcPts val="0"/>
              </a:spcAft>
              <a:defRPr/>
            </a:pPr>
            <a:r>
              <a:rPr lang="en-GB" dirty="0">
                <a:solidFill>
                  <a:schemeClr val="tx1"/>
                </a:solidFill>
              </a:rPr>
              <a:t>Hades was the god of the dead. He ruled the underworld, where people went when they died.</a:t>
            </a:r>
          </a:p>
        </p:txBody>
      </p:sp>
      <p:sp>
        <p:nvSpPr>
          <p:cNvPr id="17" name="Rounded Rectangle 16">
            <a:extLst/>
          </p:cNvPr>
          <p:cNvSpPr/>
          <p:nvPr/>
        </p:nvSpPr>
        <p:spPr>
          <a:xfrm>
            <a:off x="90487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864000" anchor="ctr"/>
          <a:lstStyle/>
          <a:p>
            <a:pPr algn="ctr" eaLnBrk="1" fontAlgn="auto" hangingPunct="1">
              <a:spcBef>
                <a:spcPts val="0"/>
              </a:spcBef>
              <a:spcAft>
                <a:spcPts val="0"/>
              </a:spcAft>
              <a:defRPr/>
            </a:pPr>
            <a:r>
              <a:rPr lang="en-GB" dirty="0">
                <a:solidFill>
                  <a:schemeClr val="tx1"/>
                </a:solidFill>
              </a:rPr>
              <a:t>People made sacrifices to Hades when they wanted something bad to happen.</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02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1273175"/>
            <a:ext cx="20256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eaLnBrk="1" hangingPunct="1"/>
            <a:r>
              <a:rPr lang="en-GB" altLang="en-US" sz="1800">
                <a:solidFill>
                  <a:schemeClr val="bg1"/>
                </a:solidFill>
              </a:rPr>
              <a:t>There aren’t many myths about Hestia.</a:t>
            </a:r>
          </a:p>
        </p:txBody>
      </p:sp>
      <p:sp>
        <p:nvSpPr>
          <p:cNvPr id="11266"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Hestia</a:t>
            </a:r>
          </a:p>
        </p:txBody>
      </p:sp>
      <p:sp>
        <p:nvSpPr>
          <p:cNvPr id="2" name="Rounded Rectangle 1">
            <a:extLst/>
          </p:cNvPr>
          <p:cNvSpPr/>
          <p:nvPr/>
        </p:nvSpPr>
        <p:spPr>
          <a:xfrm>
            <a:off x="1793875" y="1550988"/>
            <a:ext cx="6521450" cy="963612"/>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eaLnBrk="1" hangingPunct="1"/>
            <a:r>
              <a:rPr lang="en-GB" altLang="en-US" sz="1800"/>
              <a:t>Hestia was Zeus’ sister.</a:t>
            </a:r>
          </a:p>
        </p:txBody>
      </p:sp>
      <p:sp>
        <p:nvSpPr>
          <p:cNvPr id="16" name="Rounded Rectangle 15">
            <a:extLst/>
          </p:cNvPr>
          <p:cNvSpPr/>
          <p:nvPr/>
        </p:nvSpPr>
        <p:spPr>
          <a:xfrm>
            <a:off x="1793875" y="2514600"/>
            <a:ext cx="6521450"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360000" anchor="ctr"/>
          <a:lstStyle/>
          <a:p>
            <a:pPr algn="ctr" eaLnBrk="1" fontAlgn="auto" hangingPunct="1">
              <a:spcBef>
                <a:spcPts val="0"/>
              </a:spcBef>
              <a:spcAft>
                <a:spcPts val="0"/>
              </a:spcAft>
              <a:defRPr/>
            </a:pPr>
            <a:r>
              <a:rPr lang="en-GB" dirty="0">
                <a:solidFill>
                  <a:schemeClr val="tx1"/>
                </a:solidFill>
              </a:rPr>
              <a:t>She was the goddess of the house and of the hearth (the fireplace in a house).</a:t>
            </a:r>
          </a:p>
        </p:txBody>
      </p:sp>
      <p:sp>
        <p:nvSpPr>
          <p:cNvPr id="17" name="Rounded Rectangle 16">
            <a:extLst/>
          </p:cNvPr>
          <p:cNvSpPr/>
          <p:nvPr/>
        </p:nvSpPr>
        <p:spPr>
          <a:xfrm>
            <a:off x="1793875" y="3470275"/>
            <a:ext cx="6521450" cy="963613"/>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360000" anchor="ctr"/>
          <a:lstStyle/>
          <a:p>
            <a:pPr algn="ctr" eaLnBrk="1" fontAlgn="auto" hangingPunct="1">
              <a:spcBef>
                <a:spcPts val="0"/>
              </a:spcBef>
              <a:spcAft>
                <a:spcPts val="0"/>
              </a:spcAft>
              <a:defRPr/>
            </a:pPr>
            <a:r>
              <a:rPr lang="en-GB" dirty="0">
                <a:solidFill>
                  <a:schemeClr val="tx1"/>
                </a:solidFill>
              </a:rPr>
              <a:t>Hestia was deeply honoured by ancient Greek women.</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12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25" y="1223963"/>
            <a:ext cx="1804988"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011363" y="4735513"/>
            <a:ext cx="6011862" cy="1135062"/>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She was on the side of the Greeks in the Trojan War but Zeus sided with the Trojans. She deceived and distracted her husband, so that the Greeks had the upper hand during the Trojan War. </a:t>
            </a:r>
          </a:p>
        </p:txBody>
      </p:sp>
      <p:sp>
        <p:nvSpPr>
          <p:cNvPr id="12290"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Hera</a:t>
            </a:r>
          </a:p>
        </p:txBody>
      </p:sp>
      <p:sp>
        <p:nvSpPr>
          <p:cNvPr id="2" name="Rounded Rectangle 1">
            <a:extLst/>
          </p:cNvPr>
          <p:cNvSpPr/>
          <p:nvPr/>
        </p:nvSpPr>
        <p:spPr>
          <a:xfrm>
            <a:off x="904875" y="1541463"/>
            <a:ext cx="6577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anchor="ctr"/>
          <a:lstStyle/>
          <a:p>
            <a:pPr algn="ctr" eaLnBrk="1" fontAlgn="auto" hangingPunct="1">
              <a:spcBef>
                <a:spcPts val="0"/>
              </a:spcBef>
              <a:spcAft>
                <a:spcPts val="0"/>
              </a:spcAft>
              <a:defRPr/>
            </a:pPr>
            <a:r>
              <a:rPr lang="en-GB" dirty="0">
                <a:solidFill>
                  <a:schemeClr val="tx1"/>
                </a:solidFill>
              </a:rPr>
              <a:t>Hera was the sister and wife of Zeus. She was powerful and beautiful but very jealous and vain.</a:t>
            </a:r>
          </a:p>
        </p:txBody>
      </p:sp>
      <p:sp>
        <p:nvSpPr>
          <p:cNvPr id="16" name="Rounded Rectangle 15">
            <a:extLst/>
          </p:cNvPr>
          <p:cNvSpPr/>
          <p:nvPr/>
        </p:nvSpPr>
        <p:spPr>
          <a:xfrm>
            <a:off x="904875" y="2503488"/>
            <a:ext cx="65770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828000" anchor="ctr"/>
          <a:lstStyle/>
          <a:p>
            <a:pPr algn="ctr" eaLnBrk="1" fontAlgn="auto" hangingPunct="1">
              <a:spcBef>
                <a:spcPts val="0"/>
              </a:spcBef>
              <a:spcAft>
                <a:spcPts val="0"/>
              </a:spcAft>
              <a:defRPr/>
            </a:pPr>
            <a:r>
              <a:rPr lang="en-GB" dirty="0">
                <a:solidFill>
                  <a:schemeClr val="tx1"/>
                </a:solidFill>
              </a:rPr>
              <a:t>Hera was an Earth goddess and the goddess of family and </a:t>
            </a:r>
            <a:r>
              <a:rPr lang="en-GB">
                <a:solidFill>
                  <a:schemeClr val="tx1"/>
                </a:solidFill>
              </a:rPr>
              <a:t>marriage.</a:t>
            </a:r>
            <a:endParaRPr lang="en-GB" dirty="0">
              <a:solidFill>
                <a:schemeClr val="tx1"/>
              </a:solidFill>
            </a:endParaRPr>
          </a:p>
        </p:txBody>
      </p:sp>
      <p:sp>
        <p:nvSpPr>
          <p:cNvPr id="17" name="Rounded Rectangle 16">
            <a:extLst/>
          </p:cNvPr>
          <p:cNvSpPr/>
          <p:nvPr/>
        </p:nvSpPr>
        <p:spPr>
          <a:xfrm>
            <a:off x="90487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8640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eaLnBrk="1" hangingPunct="1"/>
            <a:r>
              <a:rPr lang="en-GB" altLang="en-US" sz="1800"/>
              <a:t>She tried to kill Zeus’ son Heracles (also known as Hercules).</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8238" y="1071563"/>
            <a:ext cx="23622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anchor="ctr"/>
          <a:lstStyle/>
          <a:p>
            <a:pPr algn="ctr" eaLnBrk="1" fontAlgn="auto" hangingPunct="1">
              <a:spcBef>
                <a:spcPts val="0"/>
              </a:spcBef>
              <a:spcAft>
                <a:spcPts val="0"/>
              </a:spcAft>
              <a:defRPr/>
            </a:pPr>
            <a:r>
              <a:rPr lang="en-GB" dirty="0">
                <a:solidFill>
                  <a:schemeClr val="bg1"/>
                </a:solidFill>
              </a:rPr>
              <a:t>His throne was upholstered by human skin.</a:t>
            </a:r>
          </a:p>
        </p:txBody>
      </p:sp>
      <p:sp>
        <p:nvSpPr>
          <p:cNvPr id="13314"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Ares</a:t>
            </a:r>
          </a:p>
        </p:txBody>
      </p:sp>
      <p:sp>
        <p:nvSpPr>
          <p:cNvPr id="2" name="Rounded Rectangle 1">
            <a:extLst/>
          </p:cNvPr>
          <p:cNvSpPr/>
          <p:nvPr/>
        </p:nvSpPr>
        <p:spPr>
          <a:xfrm>
            <a:off x="1363663" y="1533525"/>
            <a:ext cx="6981825" cy="963613"/>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dirty="0">
                <a:solidFill>
                  <a:schemeClr val="tx1"/>
                </a:solidFill>
              </a:rPr>
              <a:t>Ares was the god of war. He was cruel and a coward.</a:t>
            </a:r>
          </a:p>
        </p:txBody>
      </p:sp>
      <p:sp>
        <p:nvSpPr>
          <p:cNvPr id="16" name="Rounded Rectangle 15">
            <a:extLst/>
          </p:cNvPr>
          <p:cNvSpPr/>
          <p:nvPr/>
        </p:nvSpPr>
        <p:spPr>
          <a:xfrm>
            <a:off x="1620838" y="2497138"/>
            <a:ext cx="6724650"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dirty="0">
                <a:solidFill>
                  <a:schemeClr val="tx1"/>
                </a:solidFill>
              </a:rPr>
              <a:t>Ares was the son of Zeus and Hera and they did not like him.</a:t>
            </a:r>
          </a:p>
        </p:txBody>
      </p:sp>
      <p:sp>
        <p:nvSpPr>
          <p:cNvPr id="17" name="Rounded Rectangle 16">
            <a:extLst/>
          </p:cNvPr>
          <p:cNvSpPr/>
          <p:nvPr/>
        </p:nvSpPr>
        <p:spPr>
          <a:xfrm>
            <a:off x="1770063" y="3452813"/>
            <a:ext cx="6575425" cy="963612"/>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288000" anchor="ctr"/>
          <a:lstStyle/>
          <a:p>
            <a:pPr algn="ctr" eaLnBrk="1" fontAlgn="auto" hangingPunct="1">
              <a:spcBef>
                <a:spcPts val="0"/>
              </a:spcBef>
              <a:spcAft>
                <a:spcPts val="0"/>
              </a:spcAft>
              <a:defRPr/>
            </a:pPr>
            <a:r>
              <a:rPr lang="en-GB" dirty="0">
                <a:solidFill>
                  <a:schemeClr val="tx1"/>
                </a:solidFill>
              </a:rPr>
              <a:t>He killed the giant </a:t>
            </a:r>
            <a:r>
              <a:rPr lang="en-GB" dirty="0" err="1">
                <a:solidFill>
                  <a:schemeClr val="tx1"/>
                </a:solidFill>
              </a:rPr>
              <a:t>Ekhidnades</a:t>
            </a:r>
            <a:r>
              <a:rPr lang="en-GB" dirty="0">
                <a:solidFill>
                  <a:schemeClr val="tx1"/>
                </a:solidFill>
              </a:rPr>
              <a:t>, a fierce monster and enemy of the gods.</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33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665163"/>
            <a:ext cx="1601788"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p:cNvPr>
          <p:cNvSpPr/>
          <p:nvPr/>
        </p:nvSpPr>
        <p:spPr>
          <a:xfrm>
            <a:off x="2106613" y="4878388"/>
            <a:ext cx="6011862" cy="873125"/>
          </a:xfrm>
          <a:prstGeom prst="roundRect">
            <a:avLst>
              <a:gd name="adj" fmla="val 0"/>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0" rIns="72000" bIns="360000" anchor="ctr"/>
          <a:lstStyle/>
          <a:p>
            <a:pPr algn="ctr" eaLnBrk="1" fontAlgn="auto" hangingPunct="1">
              <a:spcBef>
                <a:spcPts val="0"/>
              </a:spcBef>
              <a:spcAft>
                <a:spcPts val="0"/>
              </a:spcAft>
              <a:defRPr/>
            </a:pPr>
            <a:r>
              <a:rPr lang="en-GB" dirty="0">
                <a:solidFill>
                  <a:schemeClr val="bg1"/>
                </a:solidFill>
              </a:rPr>
              <a:t>The city of Athens is named after Athena. The Parthenon is her best known and best preserved temple.</a:t>
            </a:r>
          </a:p>
        </p:txBody>
      </p:sp>
      <p:sp>
        <p:nvSpPr>
          <p:cNvPr id="14338" name="Title 20"/>
          <p:cNvSpPr>
            <a:spLocks noGrp="1"/>
          </p:cNvSpPr>
          <p:nvPr>
            <p:ph type="title"/>
          </p:nvPr>
        </p:nvSpPr>
        <p:spPr>
          <a:xfrm>
            <a:off x="492125" y="506413"/>
            <a:ext cx="8220075" cy="925512"/>
          </a:xfrm>
        </p:spPr>
        <p:txBody>
          <a:bodyPr/>
          <a:lstStyle/>
          <a:p>
            <a:pPr eaLnBrk="1" hangingPunct="1"/>
            <a:r>
              <a:rPr lang="en-GB" altLang="en-US" sz="3600" smtClean="0">
                <a:ea typeface="ＭＳ Ｐゴシック" panose="020B0600070205080204" pitchFamily="34" charset="-128"/>
              </a:rPr>
              <a:t>Athena</a:t>
            </a:r>
          </a:p>
        </p:txBody>
      </p:sp>
      <p:sp>
        <p:nvSpPr>
          <p:cNvPr id="2" name="Rounded Rectangle 1">
            <a:extLst/>
          </p:cNvPr>
          <p:cNvSpPr/>
          <p:nvPr/>
        </p:nvSpPr>
        <p:spPr>
          <a:xfrm flipH="1">
            <a:off x="904875" y="1541463"/>
            <a:ext cx="6577013"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anchor="ctr"/>
          <a:lstStyle>
            <a:lvl1pPr>
              <a:defRPr sz="2400">
                <a:solidFill>
                  <a:schemeClr val="tx1"/>
                </a:solidFill>
                <a:latin typeface="Twinkl" pitchFamily="2" charset="0"/>
                <a:ea typeface="ＭＳ Ｐゴシック" panose="020B0600070205080204" pitchFamily="34" charset="-128"/>
              </a:defRPr>
            </a:lvl1pPr>
            <a:lvl2pPr marL="742950" indent="-285750">
              <a:defRPr sz="2400">
                <a:solidFill>
                  <a:schemeClr val="tx1"/>
                </a:solidFill>
                <a:latin typeface="Twinkl" pitchFamily="2" charset="0"/>
                <a:ea typeface="ＭＳ Ｐゴシック" panose="020B0600070205080204" pitchFamily="34" charset="-128"/>
              </a:defRPr>
            </a:lvl2pPr>
            <a:lvl3pPr marL="1143000" indent="-228600">
              <a:defRPr sz="2400">
                <a:solidFill>
                  <a:schemeClr val="tx1"/>
                </a:solidFill>
                <a:latin typeface="Twinkl" pitchFamily="2" charset="0"/>
                <a:ea typeface="ＭＳ Ｐゴシック" panose="020B0600070205080204" pitchFamily="34" charset="-128"/>
              </a:defRPr>
            </a:lvl3pPr>
            <a:lvl4pPr marL="1600200" indent="-228600">
              <a:defRPr sz="2400">
                <a:solidFill>
                  <a:schemeClr val="tx1"/>
                </a:solidFill>
                <a:latin typeface="Twinkl" pitchFamily="2" charset="0"/>
                <a:ea typeface="ＭＳ Ｐゴシック" panose="020B0600070205080204" pitchFamily="34" charset="-128"/>
              </a:defRPr>
            </a:lvl4pPr>
            <a:lvl5pPr marL="2057400" indent="-228600">
              <a:defRPr sz="2400">
                <a:solidFill>
                  <a:schemeClr val="tx1"/>
                </a:solidFill>
                <a:latin typeface="Twinkl"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winkl" pitchFamily="2" charset="0"/>
                <a:ea typeface="ＭＳ Ｐゴシック" panose="020B0600070205080204" pitchFamily="34" charset="-128"/>
              </a:defRPr>
            </a:lvl9pPr>
          </a:lstStyle>
          <a:p>
            <a:pPr algn="ctr" eaLnBrk="1" hangingPunct="1"/>
            <a:r>
              <a:rPr lang="en-GB" altLang="en-US" sz="1800"/>
              <a:t>Athena was the daughter of Zeus. She was born directly out of his forehead. She was Zeus’ favourite child.</a:t>
            </a:r>
          </a:p>
        </p:txBody>
      </p:sp>
      <p:sp>
        <p:nvSpPr>
          <p:cNvPr id="16" name="Rounded Rectangle 15">
            <a:extLst/>
          </p:cNvPr>
          <p:cNvSpPr/>
          <p:nvPr/>
        </p:nvSpPr>
        <p:spPr>
          <a:xfrm flipH="1">
            <a:off x="904875" y="2503488"/>
            <a:ext cx="6577013" cy="962025"/>
          </a:xfrm>
          <a:prstGeom prst="roundRect">
            <a:avLst>
              <a:gd name="adj" fmla="val 408"/>
            </a:avLst>
          </a:prstGeom>
          <a:solidFill>
            <a:srgbClr val="FEB4BB"/>
          </a:solidFill>
          <a:ln>
            <a:noFill/>
          </a:ln>
        </p:spPr>
        <p:style>
          <a:lnRef idx="2">
            <a:schemeClr val="accent1">
              <a:shade val="50000"/>
            </a:schemeClr>
          </a:lnRef>
          <a:fillRef idx="1">
            <a:schemeClr val="accent1"/>
          </a:fillRef>
          <a:effectRef idx="0">
            <a:schemeClr val="accent1"/>
          </a:effectRef>
          <a:fontRef idx="minor">
            <a:schemeClr val="lt1"/>
          </a:fontRef>
        </p:style>
        <p:txBody>
          <a:bodyPr rIns="828000" anchor="ctr"/>
          <a:lstStyle/>
          <a:p>
            <a:pPr algn="ctr" eaLnBrk="1" fontAlgn="auto" hangingPunct="1">
              <a:spcBef>
                <a:spcPts val="0"/>
              </a:spcBef>
              <a:spcAft>
                <a:spcPts val="0"/>
              </a:spcAft>
              <a:defRPr/>
            </a:pPr>
            <a:r>
              <a:rPr lang="en-GB" dirty="0">
                <a:solidFill>
                  <a:schemeClr val="tx1"/>
                </a:solidFill>
              </a:rPr>
              <a:t>She is the goddess of reason, intelligence, art and literature. </a:t>
            </a:r>
          </a:p>
        </p:txBody>
      </p:sp>
      <p:sp>
        <p:nvSpPr>
          <p:cNvPr id="17" name="Rounded Rectangle 16">
            <a:extLst/>
          </p:cNvPr>
          <p:cNvSpPr/>
          <p:nvPr/>
        </p:nvSpPr>
        <p:spPr>
          <a:xfrm flipH="1">
            <a:off x="904875" y="3460750"/>
            <a:ext cx="6521450" cy="962025"/>
          </a:xfrm>
          <a:prstGeom prst="roundRect">
            <a:avLst>
              <a:gd name="adj" fmla="val 408"/>
            </a:avLst>
          </a:prstGeom>
          <a:solidFill>
            <a:srgbClr val="BEFA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864000" anchor="ctr"/>
          <a:lstStyle/>
          <a:p>
            <a:pPr algn="ctr" eaLnBrk="1" fontAlgn="auto" hangingPunct="1">
              <a:spcBef>
                <a:spcPts val="0"/>
              </a:spcBef>
              <a:spcAft>
                <a:spcPts val="0"/>
              </a:spcAft>
              <a:defRPr/>
            </a:pPr>
            <a:r>
              <a:rPr lang="en-GB" dirty="0">
                <a:solidFill>
                  <a:schemeClr val="tx1"/>
                </a:solidFill>
              </a:rPr>
              <a:t>Athena turned Medusa from a human into a monster.</a:t>
            </a:r>
          </a:p>
        </p:txBody>
      </p:sp>
      <p:sp>
        <p:nvSpPr>
          <p:cNvPr id="15" name="Oval 14">
            <a:extLst/>
          </p:cNvPr>
          <p:cNvSpPr/>
          <p:nvPr/>
        </p:nvSpPr>
        <p:spPr>
          <a:xfrm>
            <a:off x="828675" y="4518025"/>
            <a:ext cx="1570038" cy="1570038"/>
          </a:xfrm>
          <a:prstGeom prst="ellipse">
            <a:avLst/>
          </a:prstGeom>
          <a:solidFill>
            <a:srgbClr val="4A8F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Did you know?</a:t>
            </a:r>
          </a:p>
        </p:txBody>
      </p:sp>
      <p:pic>
        <p:nvPicPr>
          <p:cNvPr id="143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901700"/>
            <a:ext cx="20764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1619</TotalTime>
  <Words>1398</Words>
  <Application>Microsoft Office PowerPoint</Application>
  <PresentationFormat>On-screen Show (4:3)</PresentationFormat>
  <Paragraphs>105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Twinkl</vt:lpstr>
      <vt:lpstr>ＭＳ Ｐゴシック</vt:lpstr>
      <vt:lpstr>Arial</vt:lpstr>
      <vt:lpstr>Sassoon Infant Rg</vt:lpstr>
      <vt:lpstr>Calibri</vt:lpstr>
      <vt:lpstr>Twinkl SemiBold</vt:lpstr>
      <vt:lpstr>Office Theme</vt:lpstr>
      <vt:lpstr>PowerPoint Presentation</vt:lpstr>
      <vt:lpstr>Mount Olympus</vt:lpstr>
      <vt:lpstr>Zeus</vt:lpstr>
      <vt:lpstr>Poseidon</vt:lpstr>
      <vt:lpstr>Hades</vt:lpstr>
      <vt:lpstr>Hestia</vt:lpstr>
      <vt:lpstr>Hera</vt:lpstr>
      <vt:lpstr>Ares</vt:lpstr>
      <vt:lpstr>Athena</vt:lpstr>
      <vt:lpstr>Apollo</vt:lpstr>
      <vt:lpstr>Hermes</vt:lpstr>
      <vt:lpstr>Artemis</vt:lpstr>
      <vt:lpstr>Hephaestus</vt:lpstr>
      <vt:lpstr>Uranus</vt:lpstr>
      <vt:lpstr>Chronos</vt:lpstr>
      <vt:lpstr>Dionysus</vt:lpstr>
      <vt:lpstr>Heracles</vt:lpstr>
      <vt:lpstr>Eros</vt:lpstr>
      <vt:lpstr>Demeter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Callum</cp:lastModifiedBy>
  <cp:revision>148</cp:revision>
  <dcterms:created xsi:type="dcterms:W3CDTF">2014-10-01T16:09:27Z</dcterms:created>
  <dcterms:modified xsi:type="dcterms:W3CDTF">2020-06-07T18:31:02Z</dcterms:modified>
</cp:coreProperties>
</file>