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8" r:id="rId2"/>
    <p:sldId id="263" r:id="rId3"/>
    <p:sldId id="264" r:id="rId4"/>
    <p:sldId id="266" r:id="rId5"/>
    <p:sldId id="267" r:id="rId6"/>
    <p:sldId id="268" r:id="rId7"/>
    <p:sldId id="269" r:id="rId8"/>
    <p:sldId id="270" r:id="rId9"/>
    <p:sldId id="271" r:id="rId10"/>
    <p:sldId id="276" r:id="rId11"/>
    <p:sldId id="273" r:id="rId12"/>
    <p:sldId id="274" r:id="rId13"/>
    <p:sldId id="275"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Sassoon Infant Rg" pitchFamily="50"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Sassoon Infant Rg" pitchFamily="50"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Sassoon Infant Rg" pitchFamily="50"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Sassoon Infant Rg" pitchFamily="50"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97">
          <p15:clr>
            <a:srgbClr val="A4A3A4"/>
          </p15:clr>
        </p15:guide>
        <p15:guide id="3" orient="horz" pos="323">
          <p15:clr>
            <a:srgbClr val="A4A3A4"/>
          </p15:clr>
        </p15:guide>
        <p15:guide id="4" orient="horz" pos="459">
          <p15:clr>
            <a:srgbClr val="A4A3A4"/>
          </p15:clr>
        </p15:guide>
        <p15:guide id="5" orient="horz" pos="3838">
          <p15:clr>
            <a:srgbClr val="A4A3A4"/>
          </p15:clr>
        </p15:guide>
        <p15:guide id="6" pos="2880">
          <p15:clr>
            <a:srgbClr val="A4A3A4"/>
          </p15:clr>
        </p15:guide>
        <p15:guide id="7" pos="317">
          <p15:clr>
            <a:srgbClr val="A4A3A4"/>
          </p15:clr>
        </p15:guide>
        <p15:guide id="8" pos="5443">
          <p15:clr>
            <a:srgbClr val="A4A3A4"/>
          </p15:clr>
        </p15:guide>
        <p15:guide id="9" pos="476">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BE8"/>
    <a:srgbClr val="DEFFEE"/>
    <a:srgbClr val="21A6F9"/>
    <a:srgbClr val="990167"/>
    <a:srgbClr val="EE7919"/>
    <a:srgbClr val="FEFBDA"/>
    <a:srgbClr val="FFFF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404" y="60"/>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57A28A66-42D4-45A5-8CFC-3A1E92E5BDD5}" type="datetimeFigureOut">
              <a:rPr lang="en-GB" altLang="en-US"/>
              <a:pPr/>
              <a:t>07/06/2020</a:t>
            </a:fld>
            <a:endParaRPr lang="en-GB"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1940FC4-CA6B-4B6D-BC78-57249E883615}"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215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333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288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53414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995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25" r:id="rId4"/>
    <p:sldLayoutId id="2147483726"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ＭＳ Ｐゴシック" charset="0"/>
          <a:cs typeface="ＭＳ Ｐゴシック" charset="0"/>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ea typeface="ＭＳ Ｐゴシック" charset="0"/>
          <a:cs typeface="ＭＳ Ｐゴシック"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ea typeface="ＭＳ Ｐゴシック" charset="0"/>
          <a:cs typeface="ＭＳ Ｐゴシック"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ea typeface="ＭＳ Ｐゴシック" charset="0"/>
          <a:cs typeface="ＭＳ Ｐゴシック"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ea typeface="ＭＳ Ｐゴシック" charset="0"/>
          <a:cs typeface="ＭＳ Ｐゴシック"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ＭＳ Ｐゴシック"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Twinkl Logo"/>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27800" y="2089150"/>
            <a:ext cx="1717675" cy="3768725"/>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4656138" y="2089150"/>
            <a:ext cx="1717675" cy="3768725"/>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2784475" y="2089150"/>
            <a:ext cx="1717675" cy="3768725"/>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912813" y="2089150"/>
            <a:ext cx="1717675" cy="3768725"/>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itle 5"/>
          <p:cNvSpPr>
            <a:spLocks noGrp="1"/>
          </p:cNvSpPr>
          <p:nvPr>
            <p:ph type="title"/>
          </p:nvPr>
        </p:nvSpPr>
        <p:spPr>
          <a:xfrm>
            <a:off x="755650" y="728663"/>
            <a:ext cx="7632700" cy="1108075"/>
          </a:xfrm>
        </p:spPr>
        <p:txBody>
          <a:bodyPr rtlCol="0">
            <a:normAutofit fontScale="90000"/>
          </a:bodyPr>
          <a:lstStyle/>
          <a:p>
            <a:pPr algn="ctr" eaLnBrk="1" fontAlgn="auto" hangingPunct="1">
              <a:spcAft>
                <a:spcPts val="0"/>
              </a:spcAft>
              <a:defRPr/>
            </a:pPr>
            <a:r>
              <a:rPr lang="en-GB" dirty="0" smtClean="0">
                <a:ea typeface="+mj-ea"/>
                <a:cs typeface="+mj-cs"/>
              </a:rPr>
              <a:t>Who was left out of the democracy?</a:t>
            </a:r>
            <a:endParaRPr lang="en-GB" dirty="0">
              <a:ea typeface="+mj-ea"/>
              <a:cs typeface="+mj-cs"/>
            </a:endParaRPr>
          </a:p>
        </p:txBody>
      </p:sp>
      <p:sp>
        <p:nvSpPr>
          <p:cNvPr id="15366" name="Content Placeholder 6"/>
          <p:cNvSpPr>
            <a:spLocks/>
          </p:cNvSpPr>
          <p:nvPr/>
        </p:nvSpPr>
        <p:spPr bwMode="auto">
          <a:xfrm>
            <a:off x="668338" y="5270500"/>
            <a:ext cx="2087562" cy="103028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1800">
                <a:solidFill>
                  <a:srgbClr val="1C1C1C"/>
                </a:solidFill>
              </a:rPr>
              <a:t>All women </a:t>
            </a:r>
          </a:p>
        </p:txBody>
      </p:sp>
      <p:sp>
        <p:nvSpPr>
          <p:cNvPr id="9" name="Content Placeholder 6"/>
          <p:cNvSpPr txBox="1">
            <a:spLocks/>
          </p:cNvSpPr>
          <p:nvPr/>
        </p:nvSpPr>
        <p:spPr>
          <a:xfrm>
            <a:off x="2627313" y="5080000"/>
            <a:ext cx="2087562" cy="1030288"/>
          </a:xfrm>
          <a:prstGeom prst="roundRect">
            <a:avLst>
              <a:gd name="adj" fmla="val 2585"/>
            </a:avLst>
          </a:prstGeom>
          <a:noFill/>
          <a:ln w="25400">
            <a:noFill/>
          </a:ln>
        </p:spPr>
        <p:txBody>
          <a:bodyPr lIns="252000" tIns="252000" rIns="252000" bIns="25200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dirty="0" err="1" smtClean="0"/>
              <a:t>Metic</a:t>
            </a:r>
            <a:r>
              <a:rPr lang="en-GB" dirty="0" smtClean="0"/>
              <a:t>             </a:t>
            </a:r>
            <a:r>
              <a:rPr lang="en-GB" sz="1400" dirty="0" smtClean="0"/>
              <a:t>(not Athenian citizens)</a:t>
            </a:r>
            <a:endParaRPr lang="en-GB" sz="1400" dirty="0"/>
          </a:p>
        </p:txBody>
      </p:sp>
      <p:sp>
        <p:nvSpPr>
          <p:cNvPr id="15368" name="Content Placeholder 6"/>
          <p:cNvSpPr>
            <a:spLocks/>
          </p:cNvSpPr>
          <p:nvPr/>
        </p:nvSpPr>
        <p:spPr bwMode="auto">
          <a:xfrm>
            <a:off x="4422775" y="5268913"/>
            <a:ext cx="2089150" cy="103028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1800">
                <a:solidFill>
                  <a:srgbClr val="1C1C1C"/>
                </a:solidFill>
              </a:rPr>
              <a:t>Slaves </a:t>
            </a:r>
          </a:p>
        </p:txBody>
      </p:sp>
      <p:sp>
        <p:nvSpPr>
          <p:cNvPr id="15369" name="Content Placeholder 6"/>
          <p:cNvSpPr>
            <a:spLocks/>
          </p:cNvSpPr>
          <p:nvPr/>
        </p:nvSpPr>
        <p:spPr bwMode="auto">
          <a:xfrm>
            <a:off x="6373813" y="5289550"/>
            <a:ext cx="2089150" cy="103028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1800">
                <a:solidFill>
                  <a:srgbClr val="1C1C1C"/>
                </a:solidFill>
              </a:rPr>
              <a:t>Children </a:t>
            </a:r>
          </a:p>
        </p:txBody>
      </p:sp>
      <p:pic>
        <p:nvPicPr>
          <p:cNvPr id="1537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63" y="2243138"/>
            <a:ext cx="13493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013" y="2195513"/>
            <a:ext cx="113665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2536825"/>
            <a:ext cx="15605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9425" y="2536825"/>
            <a:ext cx="11144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4075" y="2697163"/>
            <a:ext cx="6242050" cy="2286000"/>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itle 5"/>
          <p:cNvSpPr>
            <a:spLocks noGrp="1"/>
          </p:cNvSpPr>
          <p:nvPr>
            <p:ph type="title"/>
          </p:nvPr>
        </p:nvSpPr>
        <p:spPr>
          <a:xfrm>
            <a:off x="755650" y="728663"/>
            <a:ext cx="7632700" cy="1108075"/>
          </a:xfrm>
        </p:spPr>
        <p:txBody>
          <a:bodyPr rtlCol="0">
            <a:normAutofit fontScale="90000"/>
          </a:bodyPr>
          <a:lstStyle/>
          <a:p>
            <a:pPr eaLnBrk="1" fontAlgn="auto" hangingPunct="1">
              <a:spcAft>
                <a:spcPts val="0"/>
              </a:spcAft>
              <a:defRPr/>
            </a:pPr>
            <a:r>
              <a:rPr lang="en-GB" dirty="0" smtClean="0">
                <a:ea typeface="+mj-ea"/>
                <a:cs typeface="+mj-cs"/>
              </a:rPr>
              <a:t>Who was included?</a:t>
            </a:r>
            <a:endParaRPr lang="en-GB" dirty="0">
              <a:ea typeface="+mj-ea"/>
              <a:cs typeface="+mj-cs"/>
            </a:endParaRPr>
          </a:p>
        </p:txBody>
      </p:sp>
      <p:sp>
        <p:nvSpPr>
          <p:cNvPr id="17411" name="Content Placeholder 6"/>
          <p:cNvSpPr>
            <a:spLocks noGrp="1"/>
          </p:cNvSpPr>
          <p:nvPr>
            <p:ph idx="1"/>
          </p:nvPr>
        </p:nvSpPr>
        <p:spPr>
          <a:xfrm>
            <a:off x="790575" y="2676525"/>
            <a:ext cx="5049838" cy="2076450"/>
          </a:xfrm>
        </p:spPr>
        <p:txBody>
          <a:bodyPr/>
          <a:lstStyle/>
          <a:p>
            <a:pPr marL="0" indent="0" eaLnBrk="1" hangingPunct="1">
              <a:buFont typeface="Arial" panose="020B0604020202020204" pitchFamily="34" charset="0"/>
              <a:buNone/>
              <a:defRPr/>
            </a:pPr>
            <a:r>
              <a:rPr lang="en-GB" altLang="en-US" dirty="0" smtClean="0"/>
              <a:t>Look at the name cards on your tables. Sort the cards into two piles; those who are included in the democracy and those who are not.</a:t>
            </a:r>
          </a:p>
          <a:p>
            <a:pPr eaLnBrk="1" hangingPunct="1">
              <a:lnSpc>
                <a:spcPct val="150000"/>
              </a:lnSpc>
              <a:defRPr/>
            </a:pPr>
            <a:r>
              <a:rPr lang="en-GB" altLang="en-US" dirty="0" smtClean="0"/>
              <a:t>Why have you sorted them like this?</a:t>
            </a:r>
          </a:p>
          <a:p>
            <a:pPr eaLnBrk="1" hangingPunct="1">
              <a:defRPr/>
            </a:pPr>
            <a:r>
              <a:rPr lang="en-GB" altLang="en-US" dirty="0" smtClean="0"/>
              <a:t>Did we all agree?</a:t>
            </a:r>
          </a:p>
        </p:txBody>
      </p:sp>
      <p:pic>
        <p:nvPicPr>
          <p:cNvPr id="16388" name="Group Wor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125" y="1676400"/>
            <a:ext cx="18827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0375" y="2033588"/>
            <a:ext cx="15557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755650" y="771525"/>
            <a:ext cx="7632700" cy="1108075"/>
          </a:xfrm>
        </p:spPr>
        <p:txBody>
          <a:bodyPr>
            <a:normAutofit fontScale="90000"/>
          </a:bodyPr>
          <a:lstStyle/>
          <a:p>
            <a:pPr algn="ctr" eaLnBrk="1" hangingPunct="1">
              <a:lnSpc>
                <a:spcPct val="100000"/>
              </a:lnSpc>
              <a:defRPr/>
            </a:pPr>
            <a:r>
              <a:rPr lang="en-GB" altLang="en-US" dirty="0" smtClean="0">
                <a:ea typeface="+mj-ea"/>
                <a:cs typeface="+mj-cs"/>
              </a:rPr>
              <a:t>Democracy Differences</a:t>
            </a:r>
            <a:r>
              <a:rPr lang="en-GB" altLang="en-US" sz="3200" dirty="0" smtClean="0">
                <a:ea typeface="+mj-ea"/>
                <a:cs typeface="+mj-cs"/>
              </a:rPr>
              <a:t/>
            </a:r>
            <a:br>
              <a:rPr lang="en-GB" altLang="en-US" sz="3200" dirty="0" smtClean="0">
                <a:ea typeface="+mj-ea"/>
                <a:cs typeface="+mj-cs"/>
              </a:rPr>
            </a:br>
            <a:r>
              <a:rPr lang="en-GB" altLang="en-US" sz="2700" b="0" dirty="0" smtClean="0">
                <a:latin typeface="+mn-lt"/>
                <a:ea typeface="+mj-ea"/>
                <a:cs typeface="+mj-cs"/>
              </a:rPr>
              <a:t>What are the main differences between democracy       in Ancient Greece and democracy now?</a:t>
            </a:r>
          </a:p>
        </p:txBody>
      </p:sp>
      <p:pic>
        <p:nvPicPr>
          <p:cNvPr id="17410" name="Individual Wor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6"/>
          <p:cNvSpPr>
            <a:spLocks noGrp="1"/>
          </p:cNvSpPr>
          <p:nvPr>
            <p:ph idx="1"/>
          </p:nvPr>
        </p:nvSpPr>
        <p:spPr>
          <a:xfrm>
            <a:off x="755650" y="2279650"/>
            <a:ext cx="7632700" cy="4181475"/>
          </a:xfrm>
        </p:spPr>
        <p:txBody>
          <a:bodyPr/>
          <a:lstStyle/>
          <a:p>
            <a:pPr marL="0" indent="0" algn="ctr" eaLnBrk="1" hangingPunct="1">
              <a:buFont typeface="Arial" panose="020B0604020202020204" pitchFamily="34" charset="0"/>
              <a:buNone/>
            </a:pPr>
            <a:r>
              <a:rPr lang="en-GB" altLang="en-US" smtClean="0">
                <a:ea typeface="ＭＳ Ｐゴシック" panose="020B0600070205080204" pitchFamily="34" charset="-128"/>
              </a:rPr>
              <a:t>Fill in the table on the activity sheets by listing the main differences between democracy in Ancient Greece and democracy in the UK now.</a:t>
            </a:r>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75" y="3521075"/>
            <a:ext cx="20462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019175" y="3473450"/>
          <a:ext cx="4681538" cy="2170113"/>
        </p:xfrm>
        <a:graphic>
          <a:graphicData uri="http://schemas.openxmlformats.org/drawingml/2006/table">
            <a:tbl>
              <a:tblPr firstRow="1" bandRow="1">
                <a:tableStyleId>{7DF18680-E054-41AD-8BC1-D1AEF772440D}</a:tableStyleId>
              </a:tblPr>
              <a:tblGrid>
                <a:gridCol w="2340769">
                  <a:extLst>
                    <a:ext uri="{9D8B030D-6E8A-4147-A177-3AD203B41FA5}">
                      <a16:colId xmlns:a16="http://schemas.microsoft.com/office/drawing/2014/main" val="20000"/>
                    </a:ext>
                  </a:extLst>
                </a:gridCol>
                <a:gridCol w="2340769">
                  <a:extLst>
                    <a:ext uri="{9D8B030D-6E8A-4147-A177-3AD203B41FA5}">
                      <a16:colId xmlns:a16="http://schemas.microsoft.com/office/drawing/2014/main" val="20001"/>
                    </a:ext>
                  </a:extLst>
                </a:gridCol>
              </a:tblGrid>
              <a:tr h="410051">
                <a:tc>
                  <a:txBody>
                    <a:bodyPr/>
                    <a:lstStyle/>
                    <a:p>
                      <a:pPr algn="ctr"/>
                      <a:r>
                        <a:rPr lang="en-GB" sz="1800" dirty="0" smtClean="0"/>
                        <a:t>Ancient Greece</a:t>
                      </a:r>
                      <a:endParaRPr lang="en-GB" sz="1800" dirty="0"/>
                    </a:p>
                  </a:txBody>
                  <a:tcPr marL="91444" marR="91444" marT="45716" marB="45716"/>
                </a:tc>
                <a:tc>
                  <a:txBody>
                    <a:bodyPr/>
                    <a:lstStyle/>
                    <a:p>
                      <a:pPr algn="ctr"/>
                      <a:r>
                        <a:rPr lang="en-GB" sz="1800" dirty="0" smtClean="0"/>
                        <a:t>UK</a:t>
                      </a:r>
                      <a:endParaRPr lang="en-GB" sz="1800" dirty="0"/>
                    </a:p>
                  </a:txBody>
                  <a:tcPr marL="91444" marR="91444" marT="45716" marB="45716"/>
                </a:tc>
                <a:extLst>
                  <a:ext uri="{0D108BD9-81ED-4DB2-BD59-A6C34878D82A}">
                    <a16:rowId xmlns:a16="http://schemas.microsoft.com/office/drawing/2014/main" val="10000"/>
                  </a:ext>
                </a:extLst>
              </a:tr>
              <a:tr h="1760062">
                <a:tc>
                  <a:txBody>
                    <a:bodyPr/>
                    <a:lstStyle/>
                    <a:p>
                      <a:endParaRPr lang="en-GB" sz="1800"/>
                    </a:p>
                  </a:txBody>
                  <a:tcPr marL="91444" marR="91444" marT="45716" marB="45716"/>
                </a:tc>
                <a:tc>
                  <a:txBody>
                    <a:bodyPr/>
                    <a:lstStyle/>
                    <a:p>
                      <a:endParaRPr lang="en-GB" sz="1800" dirty="0"/>
                    </a:p>
                  </a:txBody>
                  <a:tcPr marL="91444" marR="91444" marT="45716" marB="4571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984375"/>
            <a:ext cx="7632700" cy="3105150"/>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itle 5"/>
          <p:cNvSpPr>
            <a:spLocks noGrp="1"/>
          </p:cNvSpPr>
          <p:nvPr>
            <p:ph type="title"/>
          </p:nvPr>
        </p:nvSpPr>
        <p:spPr>
          <a:xfrm>
            <a:off x="755650" y="728663"/>
            <a:ext cx="7632700" cy="1108075"/>
          </a:xfrm>
        </p:spPr>
        <p:txBody>
          <a:bodyPr rtlCol="0">
            <a:normAutofit fontScale="90000"/>
          </a:bodyPr>
          <a:lstStyle/>
          <a:p>
            <a:pPr algn="ctr" eaLnBrk="1" fontAlgn="auto" hangingPunct="1">
              <a:spcAft>
                <a:spcPts val="0"/>
              </a:spcAft>
              <a:defRPr/>
            </a:pPr>
            <a:r>
              <a:rPr lang="en-GB" dirty="0" smtClean="0">
                <a:ea typeface="+mj-ea"/>
                <a:cs typeface="+mj-cs"/>
              </a:rPr>
              <a:t>Voting in the UK</a:t>
            </a:r>
            <a:br>
              <a:rPr lang="en-GB" dirty="0" smtClean="0">
                <a:ea typeface="+mj-ea"/>
                <a:cs typeface="+mj-cs"/>
              </a:rPr>
            </a:br>
            <a:r>
              <a:rPr lang="en-GB" sz="2700" b="0" dirty="0" smtClean="0">
                <a:latin typeface="+mn-lt"/>
                <a:ea typeface="+mj-ea"/>
                <a:cs typeface="+mj-cs"/>
              </a:rPr>
              <a:t>Should everyone in the UK today get the vote?</a:t>
            </a:r>
            <a:endParaRPr lang="en-GB" sz="2700" b="0" dirty="0">
              <a:latin typeface="+mn-lt"/>
              <a:ea typeface="+mj-ea"/>
              <a:cs typeface="+mj-cs"/>
            </a:endParaRPr>
          </a:p>
        </p:txBody>
      </p:sp>
      <p:sp>
        <p:nvSpPr>
          <p:cNvPr id="18435" name="Content Placeholder 6"/>
          <p:cNvSpPr>
            <a:spLocks noGrp="1"/>
          </p:cNvSpPr>
          <p:nvPr>
            <p:ph idx="1"/>
          </p:nvPr>
        </p:nvSpPr>
        <p:spPr>
          <a:xfrm>
            <a:off x="755650" y="1911350"/>
            <a:ext cx="7632700" cy="1849438"/>
          </a:xfrm>
        </p:spPr>
        <p:txBody>
          <a:bodyPr/>
          <a:lstStyle/>
          <a:p>
            <a:pPr marL="0" indent="0" eaLnBrk="1" hangingPunct="1">
              <a:buFont typeface="Arial" panose="020B0604020202020204" pitchFamily="34" charset="0"/>
              <a:buNone/>
            </a:pPr>
            <a:r>
              <a:rPr lang="en-GB" altLang="en-US" smtClean="0">
                <a:ea typeface="ＭＳ Ｐゴシック" panose="020B0600070205080204" pitchFamily="34" charset="-128"/>
              </a:rPr>
              <a:t>Who doesn’t have the vote?</a:t>
            </a:r>
          </a:p>
          <a:p>
            <a:pPr marL="0" indent="0" eaLnBrk="1" hangingPunct="1"/>
            <a:r>
              <a:rPr lang="en-GB" altLang="en-US" smtClean="0">
                <a:ea typeface="ＭＳ Ｐゴシック" panose="020B0600070205080204" pitchFamily="34" charset="-128"/>
              </a:rPr>
              <a:t>Under 18’s</a:t>
            </a:r>
          </a:p>
          <a:p>
            <a:pPr marL="0" indent="0" eaLnBrk="1" hangingPunct="1"/>
            <a:r>
              <a:rPr lang="en-GB" altLang="en-US" smtClean="0">
                <a:ea typeface="ＭＳ Ｐゴシック" panose="020B0600070205080204" pitchFamily="34" charset="-128"/>
              </a:rPr>
              <a:t>Prisoners</a:t>
            </a:r>
          </a:p>
          <a:p>
            <a:pPr marL="0" indent="0" eaLnBrk="1" hangingPunct="1"/>
            <a:r>
              <a:rPr lang="en-GB" altLang="en-US" smtClean="0">
                <a:ea typeface="ＭＳ Ｐゴシック" panose="020B0600070205080204" pitchFamily="34" charset="-128"/>
              </a:rPr>
              <a:t>People who are not British Citizens</a:t>
            </a:r>
          </a:p>
          <a:p>
            <a:pPr marL="0" indent="0" eaLnBrk="1" hangingPunct="1"/>
            <a:endParaRPr lang="en-GB" altLang="en-US" smtClean="0">
              <a:ea typeface="ＭＳ Ｐゴシック" panose="020B0600070205080204" pitchFamily="34" charset="-128"/>
            </a:endParaRPr>
          </a:p>
          <a:p>
            <a:pPr marL="0" indent="0" eaLnBrk="1" hangingPunct="1">
              <a:buFont typeface="Arial" panose="020B0604020202020204" pitchFamily="34" charset="0"/>
              <a:buNone/>
            </a:pPr>
            <a:endParaRPr lang="en-GB" altLang="en-US" smtClean="0">
              <a:ea typeface="ＭＳ Ｐゴシック" panose="020B0600070205080204" pitchFamily="34" charset="-128"/>
            </a:endParaRPr>
          </a:p>
          <a:p>
            <a:pPr marL="0" indent="0" algn="ctr" eaLnBrk="1" hangingPunct="1">
              <a:buFont typeface="Arial" panose="020B0604020202020204" pitchFamily="34" charset="0"/>
              <a:buNone/>
            </a:pPr>
            <a:r>
              <a:rPr lang="en-GB" altLang="en-US" b="1" smtClean="0">
                <a:ea typeface="ＭＳ Ｐゴシック" panose="020B0600070205080204" pitchFamily="34" charset="-128"/>
              </a:rPr>
              <a:t>Should any of these groups be given the vote?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171"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eaLnBrk="1" hangingPunct="1">
              <a:lnSpc>
                <a:spcPct val="90000"/>
              </a:lnSpc>
            </a:pPr>
            <a:r>
              <a:rPr lang="en-US" altLang="en-US" sz="3600" b="1">
                <a:latin typeface="Sassoon Infant Md" pitchFamily="50" charset="0"/>
              </a:rPr>
              <a:t>Success Criteria</a:t>
            </a:r>
          </a:p>
        </p:txBody>
      </p:sp>
      <p:sp>
        <p:nvSpPr>
          <p:cNvPr id="7172"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eaLnBrk="1" hangingPunct="1">
              <a:lnSpc>
                <a:spcPct val="90000"/>
              </a:lnSpc>
            </a:pPr>
            <a:r>
              <a:rPr lang="en-US" altLang="en-US" sz="3600" b="1">
                <a:latin typeface="Sassoon Infant Md" pitchFamily="50" charset="0"/>
              </a:rPr>
              <a:t>Aim</a:t>
            </a:r>
          </a:p>
        </p:txBody>
      </p:sp>
      <p:sp>
        <p:nvSpPr>
          <p:cNvPr id="7173" name="Content Placeholder 15"/>
          <p:cNvSpPr>
            <a:spLocks noGrp="1"/>
          </p:cNvSpPr>
          <p:nvPr>
            <p:ph idx="1"/>
          </p:nvPr>
        </p:nvSpPr>
        <p:spPr>
          <a:xfrm>
            <a:off x="628650" y="1127125"/>
            <a:ext cx="7886700" cy="1409700"/>
          </a:xfrm>
        </p:spPr>
        <p:txBody>
          <a:bodyPr/>
          <a:lstStyle/>
          <a:p>
            <a:pPr eaLnBrk="1" hangingPunct="1"/>
            <a:r>
              <a:rPr lang="en-GB" altLang="en-US" smtClean="0">
                <a:ea typeface="ＭＳ Ｐゴシック" panose="020B0600070205080204" pitchFamily="34" charset="-128"/>
              </a:rPr>
              <a:t>I can explain how the political system worked in Ancient Greece.</a:t>
            </a:r>
          </a:p>
          <a:p>
            <a:pPr eaLnBrk="1" hangingPunct="1"/>
            <a:r>
              <a:rPr lang="en-GB" altLang="en-US" smtClean="0">
                <a:ea typeface="ＭＳ Ｐゴシック" panose="020B0600070205080204" pitchFamily="34" charset="-128"/>
              </a:rPr>
              <a:t>I can compare this system with other political systems.</a:t>
            </a:r>
          </a:p>
        </p:txBody>
      </p:sp>
      <p:sp>
        <p:nvSpPr>
          <p:cNvPr id="7174" name="Content Placeholder 15"/>
          <p:cNvSpPr txBox="1">
            <a:spLocks/>
          </p:cNvSpPr>
          <p:nvPr/>
        </p:nvSpPr>
        <p:spPr bwMode="auto">
          <a:xfrm>
            <a:off x="628650" y="3467100"/>
            <a:ext cx="78867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eaLnBrk="1" hangingPunct="1">
              <a:lnSpc>
                <a:spcPct val="90000"/>
              </a:lnSpc>
              <a:spcBef>
                <a:spcPts val="1000"/>
              </a:spcBef>
              <a:buFont typeface="Arial" panose="020B0604020202020204" pitchFamily="34" charset="0"/>
              <a:buChar char="•"/>
            </a:pPr>
            <a:r>
              <a:rPr lang="en-GB" altLang="en-US" sz="1800">
                <a:solidFill>
                  <a:srgbClr val="1C1C1C"/>
                </a:solidFill>
              </a:rPr>
              <a:t>I can explain what democracy is.</a:t>
            </a:r>
          </a:p>
          <a:p>
            <a:pPr eaLnBrk="1" hangingPunct="1">
              <a:lnSpc>
                <a:spcPct val="90000"/>
              </a:lnSpc>
              <a:spcBef>
                <a:spcPts val="1000"/>
              </a:spcBef>
              <a:buFont typeface="Arial" panose="020B0604020202020204" pitchFamily="34" charset="0"/>
              <a:buChar char="•"/>
            </a:pPr>
            <a:r>
              <a:rPr lang="en-GB" altLang="en-US" sz="1800">
                <a:solidFill>
                  <a:srgbClr val="1C1C1C"/>
                </a:solidFill>
              </a:rPr>
              <a:t>I can explain if I think different systems of democracy are fair or not and give reasons.</a:t>
            </a:r>
          </a:p>
          <a:p>
            <a:pPr eaLnBrk="1" hangingPunct="1">
              <a:lnSpc>
                <a:spcPct val="90000"/>
              </a:lnSpc>
              <a:spcBef>
                <a:spcPts val="1000"/>
              </a:spcBef>
              <a:buFont typeface="Arial" panose="020B0604020202020204" pitchFamily="34" charset="0"/>
              <a:buChar char="•"/>
            </a:pPr>
            <a:r>
              <a:rPr lang="en-GB" altLang="en-US" sz="1800">
                <a:solidFill>
                  <a:srgbClr val="1C1C1C"/>
                </a:solidFill>
              </a:rPr>
              <a:t>I can compare ancient and modern democracy.</a:t>
            </a:r>
          </a:p>
          <a:p>
            <a:pPr eaLnBrk="1" hangingPunct="1">
              <a:lnSpc>
                <a:spcPct val="90000"/>
              </a:lnSpc>
              <a:spcBef>
                <a:spcPts val="1000"/>
              </a:spcBef>
              <a:buFont typeface="Arial" panose="020B0604020202020204" pitchFamily="34" charset="0"/>
              <a:buChar char="•"/>
            </a:pPr>
            <a:r>
              <a:rPr lang="en-GB" altLang="en-US" sz="1800">
                <a:solidFill>
                  <a:srgbClr val="1C1C1C"/>
                </a:solidFill>
              </a:rPr>
              <a:t>I understand the legacy of the Athenian democratic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3"/>
          <p:cNvPicPr>
            <a:picLocks noChangeAspect="1"/>
          </p:cNvPicPr>
          <p:nvPr/>
        </p:nvPicPr>
        <p:blipFill>
          <a:blip r:embed="rId2">
            <a:extLst>
              <a:ext uri="{28A0092B-C50C-407E-A947-70E740481C1C}">
                <a14:useLocalDpi xmlns:a14="http://schemas.microsoft.com/office/drawing/2010/main" val="0"/>
              </a:ext>
            </a:extLst>
          </a:blip>
          <a:srcRect l="5566" t="4962" r="5377" b="4962"/>
          <a:stretch>
            <a:fillRect/>
          </a:stretch>
        </p:blipFill>
        <p:spPr bwMode="auto">
          <a:xfrm>
            <a:off x="509588" y="517525"/>
            <a:ext cx="8142287"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5"/>
          <p:cNvSpPr>
            <a:spLocks noGrp="1"/>
          </p:cNvSpPr>
          <p:nvPr>
            <p:ph type="title"/>
          </p:nvPr>
        </p:nvSpPr>
        <p:spPr>
          <a:xfrm>
            <a:off x="755650" y="644525"/>
            <a:ext cx="7632700" cy="1108075"/>
          </a:xfrm>
        </p:spPr>
        <p:txBody>
          <a:bodyPr/>
          <a:lstStyle/>
          <a:p>
            <a:pPr eaLnBrk="1" hangingPunct="1"/>
            <a:r>
              <a:rPr lang="en-GB" altLang="en-US" sz="3600" smtClean="0">
                <a:ea typeface="ＭＳ Ｐゴシック" panose="020B0600070205080204" pitchFamily="34" charset="-128"/>
              </a:rPr>
              <a:t>Democracy?</a:t>
            </a:r>
          </a:p>
        </p:txBody>
      </p:sp>
      <p:sp>
        <p:nvSpPr>
          <p:cNvPr id="2" name="Rectangle 1"/>
          <p:cNvSpPr/>
          <p:nvPr/>
        </p:nvSpPr>
        <p:spPr>
          <a:xfrm>
            <a:off x="922338" y="1604963"/>
            <a:ext cx="3494087" cy="1404937"/>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Content Placeholder 6"/>
          <p:cNvSpPr>
            <a:spLocks noGrp="1"/>
          </p:cNvSpPr>
          <p:nvPr>
            <p:ph idx="1"/>
          </p:nvPr>
        </p:nvSpPr>
        <p:spPr>
          <a:xfrm>
            <a:off x="836613" y="1611313"/>
            <a:ext cx="3649662" cy="4181475"/>
          </a:xfrm>
        </p:spPr>
        <p:txBody>
          <a:bodyPr/>
          <a:lstStyle/>
          <a:p>
            <a:pPr marL="0" indent="0" algn="ctr" eaLnBrk="1" hangingPunct="1">
              <a:buFont typeface="Arial" panose="020B0604020202020204" pitchFamily="34" charset="0"/>
              <a:buNone/>
            </a:pPr>
            <a:r>
              <a:rPr lang="en-GB" altLang="en-US" b="1" smtClean="0">
                <a:ea typeface="ＭＳ Ｐゴシック" panose="020B0600070205080204" pitchFamily="34" charset="-128"/>
              </a:rPr>
              <a:t>What is democracy?</a:t>
            </a:r>
          </a:p>
          <a:p>
            <a:pPr marL="0" indent="0" algn="ctr" eaLnBrk="1" hangingPunct="1">
              <a:buFont typeface="Arial" panose="020B0604020202020204" pitchFamily="34" charset="0"/>
              <a:buNone/>
            </a:pPr>
            <a:r>
              <a:rPr lang="en-GB" altLang="en-US" b="1" smtClean="0">
                <a:ea typeface="ＭＳ Ｐゴシック" panose="020B0600070205080204" pitchFamily="34" charset="-128"/>
              </a:rPr>
              <a:t>What does it mean in the UK today?</a:t>
            </a:r>
          </a:p>
          <a:p>
            <a:pPr marL="0" indent="0" eaLnBrk="1" hangingPunct="1">
              <a:buFont typeface="Arial" panose="020B0604020202020204" pitchFamily="34" charset="0"/>
              <a:buNone/>
            </a:pPr>
            <a:endParaRPr lang="en-GB" altLang="en-US" smtClean="0">
              <a:ea typeface="ＭＳ Ｐゴシック" panose="020B0600070205080204" pitchFamily="34" charset="-128"/>
            </a:endParaRPr>
          </a:p>
          <a:p>
            <a:pPr marL="0" indent="0" eaLnBrk="1" hangingPunct="1">
              <a:buFont typeface="Arial" panose="020B0604020202020204" pitchFamily="34" charset="0"/>
              <a:buNone/>
            </a:pPr>
            <a:r>
              <a:rPr lang="en-GB" altLang="en-US" smtClean="0">
                <a:ea typeface="ＭＳ Ｐゴシック" panose="020B0600070205080204" pitchFamily="34" charset="-128"/>
              </a:rPr>
              <a:t>Democracy is a fair political system where all adults vote for an elected government. This government then make decisions on how to run the country.</a:t>
            </a:r>
          </a:p>
          <a:p>
            <a:pPr marL="0" indent="0" eaLnBrk="1" hangingPunct="1">
              <a:buFont typeface="Arial" panose="020B0604020202020204" pitchFamily="34" charset="0"/>
              <a:buNone/>
            </a:pPr>
            <a:endParaRPr lang="en-GB" altLang="en-US" smtClean="0">
              <a:ea typeface="ＭＳ Ｐゴシック" panose="020B0600070205080204" pitchFamily="34" charset="-128"/>
            </a:endParaRPr>
          </a:p>
          <a:p>
            <a:pPr marL="0" indent="0" eaLnBrk="1" hangingPunct="1">
              <a:buFont typeface="Arial" panose="020B0604020202020204" pitchFamily="34" charset="0"/>
              <a:buNone/>
            </a:pPr>
            <a:r>
              <a:rPr lang="en-GB" altLang="en-US" smtClean="0">
                <a:ea typeface="ＭＳ Ｐゴシック" panose="020B0600070205080204" pitchFamily="34" charset="-128"/>
              </a:rPr>
              <a:t>Adults in the UK vote in elections to choose a political party, MPs and the Prime Minister.</a:t>
            </a:r>
          </a:p>
        </p:txBody>
      </p:sp>
      <p:pic>
        <p:nvPicPr>
          <p:cNvPr id="81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1746250"/>
            <a:ext cx="20891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3213" y="1700213"/>
            <a:ext cx="163036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238" y="512763"/>
            <a:ext cx="8137525" cy="2097087"/>
          </a:xfrm>
          <a:prstGeom prst="rect">
            <a:avLst/>
          </a:prstGeom>
          <a:solidFill>
            <a:srgbClr val="DEFF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b="19772"/>
          <a:stretch>
            <a:fillRect/>
          </a:stretch>
        </p:blipFill>
        <p:spPr bwMode="auto">
          <a:xfrm>
            <a:off x="503238" y="2609850"/>
            <a:ext cx="8137525" cy="37306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6" name="Title 5"/>
          <p:cNvSpPr>
            <a:spLocks noGrp="1"/>
          </p:cNvSpPr>
          <p:nvPr>
            <p:ph type="title"/>
          </p:nvPr>
        </p:nvSpPr>
        <p:spPr>
          <a:xfrm>
            <a:off x="755650" y="512763"/>
            <a:ext cx="7632700" cy="1108075"/>
          </a:xfrm>
        </p:spPr>
        <p:txBody>
          <a:bodyPr rtlCol="0">
            <a:normAutofit fontScale="90000"/>
          </a:bodyPr>
          <a:lstStyle/>
          <a:p>
            <a:pPr eaLnBrk="1" fontAlgn="auto" hangingPunct="1">
              <a:spcAft>
                <a:spcPts val="0"/>
              </a:spcAft>
              <a:defRPr/>
            </a:pPr>
            <a:r>
              <a:rPr lang="en-GB" dirty="0" smtClean="0">
                <a:ea typeface="+mj-ea"/>
                <a:cs typeface="+mj-cs"/>
              </a:rPr>
              <a:t>Where did democracy begin?</a:t>
            </a:r>
            <a:endParaRPr lang="en-GB" dirty="0">
              <a:ea typeface="+mj-ea"/>
              <a:cs typeface="+mj-cs"/>
            </a:endParaRPr>
          </a:p>
        </p:txBody>
      </p:sp>
      <p:sp>
        <p:nvSpPr>
          <p:cNvPr id="9220" name="Content Placeholder 6"/>
          <p:cNvSpPr>
            <a:spLocks noGrp="1"/>
          </p:cNvSpPr>
          <p:nvPr>
            <p:ph idx="1"/>
          </p:nvPr>
        </p:nvSpPr>
        <p:spPr>
          <a:xfrm>
            <a:off x="755650" y="1336675"/>
            <a:ext cx="7632700" cy="4183063"/>
          </a:xfrm>
        </p:spPr>
        <p:txBody>
          <a:bodyPr/>
          <a:lstStyle/>
          <a:p>
            <a:pPr marL="0" indent="0" algn="ctr" eaLnBrk="1" hangingPunct="1">
              <a:buFont typeface="Arial" panose="020B0604020202020204" pitchFamily="34" charset="0"/>
              <a:buNone/>
            </a:pPr>
            <a:r>
              <a:rPr lang="en-GB" altLang="en-US" smtClean="0">
                <a:ea typeface="ＭＳ Ｐゴシック" panose="020B0600070205080204" pitchFamily="34" charset="-128"/>
              </a:rPr>
              <a:t>Democracy began in Ancient Greece. In fact, the Ancient Greek system is very famous and has helped to shape many systems of democracy around the world today.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24538" y="1984375"/>
            <a:ext cx="1717675" cy="3960813"/>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3743325" y="1984375"/>
            <a:ext cx="1717675" cy="3960813"/>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1655763" y="1984375"/>
            <a:ext cx="1717675" cy="3960813"/>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itle 5"/>
          <p:cNvSpPr>
            <a:spLocks noGrp="1"/>
          </p:cNvSpPr>
          <p:nvPr>
            <p:ph type="title"/>
          </p:nvPr>
        </p:nvSpPr>
        <p:spPr>
          <a:xfrm>
            <a:off x="755650" y="487363"/>
            <a:ext cx="7632700" cy="1108075"/>
          </a:xfrm>
        </p:spPr>
        <p:txBody>
          <a:bodyPr rtlCol="0">
            <a:normAutofit fontScale="90000"/>
          </a:bodyPr>
          <a:lstStyle/>
          <a:p>
            <a:pPr eaLnBrk="1" fontAlgn="auto" hangingPunct="1">
              <a:spcAft>
                <a:spcPts val="0"/>
              </a:spcAft>
              <a:defRPr/>
            </a:pPr>
            <a:r>
              <a:rPr lang="en-GB" dirty="0" smtClean="0">
                <a:ea typeface="+mj-ea"/>
                <a:cs typeface="+mj-cs"/>
              </a:rPr>
              <a:t>Democracy in Ancient Greece</a:t>
            </a:r>
            <a:endParaRPr lang="en-GB" dirty="0">
              <a:ea typeface="+mj-ea"/>
              <a:cs typeface="+mj-cs"/>
            </a:endParaRPr>
          </a:p>
        </p:txBody>
      </p:sp>
      <p:sp>
        <p:nvSpPr>
          <p:cNvPr id="10245" name="Content Placeholder 6"/>
          <p:cNvSpPr>
            <a:spLocks noGrp="1"/>
          </p:cNvSpPr>
          <p:nvPr>
            <p:ph idx="1"/>
          </p:nvPr>
        </p:nvSpPr>
        <p:spPr>
          <a:xfrm>
            <a:off x="755650" y="1298575"/>
            <a:ext cx="7632700" cy="1028700"/>
          </a:xfrm>
        </p:spPr>
        <p:txBody>
          <a:bodyPr/>
          <a:lstStyle/>
          <a:p>
            <a:pPr marL="0" indent="0" algn="ctr" eaLnBrk="1" hangingPunct="1">
              <a:buFont typeface="Arial" panose="020B0604020202020204" pitchFamily="34" charset="0"/>
              <a:buNone/>
            </a:pPr>
            <a:r>
              <a:rPr lang="en-GB" altLang="en-US" smtClean="0">
                <a:ea typeface="ＭＳ Ｐゴシック" panose="020B0600070205080204" pitchFamily="34" charset="-128"/>
              </a:rPr>
              <a:t>There were three main systems of democracy in Ancient Greece:</a:t>
            </a:r>
          </a:p>
        </p:txBody>
      </p:sp>
      <p:pic>
        <p:nvPicPr>
          <p:cNvPr id="102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4950" y="2157413"/>
            <a:ext cx="1219200"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2198688"/>
            <a:ext cx="14827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098675"/>
            <a:ext cx="1196975"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Content Placeholder 6"/>
          <p:cNvSpPr>
            <a:spLocks/>
          </p:cNvSpPr>
          <p:nvPr/>
        </p:nvSpPr>
        <p:spPr bwMode="auto">
          <a:xfrm>
            <a:off x="1470025" y="5351463"/>
            <a:ext cx="2087563" cy="10287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1800">
                <a:solidFill>
                  <a:srgbClr val="1C1C1C"/>
                </a:solidFill>
              </a:rPr>
              <a:t>The Ekklesia </a:t>
            </a:r>
          </a:p>
        </p:txBody>
      </p:sp>
      <p:sp>
        <p:nvSpPr>
          <p:cNvPr id="10250" name="Content Placeholder 6"/>
          <p:cNvSpPr>
            <a:spLocks/>
          </p:cNvSpPr>
          <p:nvPr/>
        </p:nvSpPr>
        <p:spPr bwMode="auto">
          <a:xfrm>
            <a:off x="5710238" y="5359400"/>
            <a:ext cx="2087562" cy="10287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1800">
                <a:solidFill>
                  <a:srgbClr val="1C1C1C"/>
                </a:solidFill>
              </a:rPr>
              <a:t>The Dikasteria </a:t>
            </a:r>
          </a:p>
        </p:txBody>
      </p:sp>
      <p:sp>
        <p:nvSpPr>
          <p:cNvPr id="10251" name="Content Placeholder 6"/>
          <p:cNvSpPr>
            <a:spLocks/>
          </p:cNvSpPr>
          <p:nvPr/>
        </p:nvSpPr>
        <p:spPr bwMode="auto">
          <a:xfrm>
            <a:off x="3609975" y="5357813"/>
            <a:ext cx="2089150" cy="10287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1800">
                <a:solidFill>
                  <a:srgbClr val="1C1C1C"/>
                </a:solidFill>
              </a:rPr>
              <a:t>The Boule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238" y="512763"/>
            <a:ext cx="8137525" cy="2628900"/>
          </a:xfrm>
          <a:prstGeom prst="rect">
            <a:avLst/>
          </a:prstGeom>
          <a:solidFill>
            <a:srgbClr val="DEFF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6" name="Picture 6"/>
          <p:cNvPicPr>
            <a:picLocks noChangeAspect="1"/>
          </p:cNvPicPr>
          <p:nvPr/>
        </p:nvPicPr>
        <p:blipFill>
          <a:blip r:embed="rId2">
            <a:extLst>
              <a:ext uri="{28A0092B-C50C-407E-A947-70E740481C1C}">
                <a14:useLocalDpi xmlns:a14="http://schemas.microsoft.com/office/drawing/2010/main" val="0"/>
              </a:ext>
            </a:extLst>
          </a:blip>
          <a:srcRect b="31090"/>
          <a:stretch>
            <a:fillRect/>
          </a:stretch>
        </p:blipFill>
        <p:spPr bwMode="auto">
          <a:xfrm>
            <a:off x="503238" y="3141663"/>
            <a:ext cx="8137525" cy="320357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6" name="Title 5"/>
          <p:cNvSpPr>
            <a:spLocks noGrp="1"/>
          </p:cNvSpPr>
          <p:nvPr>
            <p:ph type="title"/>
          </p:nvPr>
        </p:nvSpPr>
        <p:spPr>
          <a:xfrm>
            <a:off x="755650" y="512763"/>
            <a:ext cx="7632700" cy="1108075"/>
          </a:xfrm>
        </p:spPr>
        <p:txBody>
          <a:bodyPr rtlCol="0">
            <a:normAutofit fontScale="90000"/>
          </a:bodyPr>
          <a:lstStyle/>
          <a:p>
            <a:pPr eaLnBrk="1" fontAlgn="auto" hangingPunct="1">
              <a:spcAft>
                <a:spcPts val="0"/>
              </a:spcAft>
              <a:defRPr/>
            </a:pPr>
            <a:r>
              <a:rPr lang="en-GB" dirty="0" smtClean="0">
                <a:ea typeface="+mj-ea"/>
                <a:cs typeface="+mj-cs"/>
              </a:rPr>
              <a:t>The Ekklesia</a:t>
            </a:r>
            <a:endParaRPr lang="en-GB" dirty="0">
              <a:ea typeface="+mj-ea"/>
              <a:cs typeface="+mj-cs"/>
            </a:endParaRPr>
          </a:p>
        </p:txBody>
      </p:sp>
      <p:sp>
        <p:nvSpPr>
          <p:cNvPr id="11268" name="Content Placeholder 6"/>
          <p:cNvSpPr>
            <a:spLocks noGrp="1"/>
          </p:cNvSpPr>
          <p:nvPr>
            <p:ph idx="1"/>
          </p:nvPr>
        </p:nvSpPr>
        <p:spPr>
          <a:xfrm>
            <a:off x="652463" y="1066800"/>
            <a:ext cx="7632700" cy="4181475"/>
          </a:xfrm>
        </p:spPr>
        <p:txBody>
          <a:bodyPr/>
          <a:lstStyle/>
          <a:p>
            <a:pPr eaLnBrk="1" hangingPunct="1"/>
            <a:r>
              <a:rPr lang="en-GB" altLang="en-US" smtClean="0">
                <a:ea typeface="ＭＳ Ｐゴシック" panose="020B0600070205080204" pitchFamily="34" charset="-128"/>
              </a:rPr>
              <a:t>The ekklesia was the main assembly of citizens who met 40 times a year to make laws and decisions.</a:t>
            </a:r>
          </a:p>
          <a:p>
            <a:pPr eaLnBrk="1" hangingPunct="1"/>
            <a:r>
              <a:rPr lang="en-GB" altLang="en-US" smtClean="0">
                <a:ea typeface="ＭＳ Ｐゴシック" panose="020B0600070205080204" pitchFamily="34" charset="-128"/>
              </a:rPr>
              <a:t>Any male Athenian citizen could attend.</a:t>
            </a:r>
          </a:p>
          <a:p>
            <a:pPr eaLnBrk="1" hangingPunct="1"/>
            <a:r>
              <a:rPr lang="en-GB" altLang="en-US" smtClean="0">
                <a:ea typeface="ＭＳ Ｐゴシック" panose="020B0600070205080204" pitchFamily="34" charset="-128"/>
              </a:rPr>
              <a:t>Out of 40,000 men, about 5,000 attended regularly.</a:t>
            </a:r>
          </a:p>
          <a:p>
            <a:pPr eaLnBrk="1" hangingPunct="1"/>
            <a:r>
              <a:rPr lang="en-GB" altLang="en-US" smtClean="0">
                <a:ea typeface="ＭＳ Ｐゴシック" panose="020B0600070205080204" pitchFamily="34" charset="-128"/>
              </a:rPr>
              <a:t>They made decisions by a simple majority vote.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p:cNvPicPr>
            <a:picLocks noChangeAspect="1"/>
          </p:cNvPicPr>
          <p:nvPr/>
        </p:nvPicPr>
        <p:blipFill>
          <a:blip r:embed="rId2">
            <a:extLst>
              <a:ext uri="{28A0092B-C50C-407E-A947-70E740481C1C}">
                <a14:useLocalDpi xmlns:a14="http://schemas.microsoft.com/office/drawing/2010/main" val="0"/>
              </a:ext>
            </a:extLst>
          </a:blip>
          <a:srcRect l="5566" t="4962" r="5377" b="4962"/>
          <a:stretch>
            <a:fillRect/>
          </a:stretch>
        </p:blipFill>
        <p:spPr bwMode="auto">
          <a:xfrm>
            <a:off x="509588" y="517525"/>
            <a:ext cx="8142287"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9000" y="2505075"/>
            <a:ext cx="5891213" cy="2792413"/>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itle 5"/>
          <p:cNvSpPr>
            <a:spLocks noGrp="1"/>
          </p:cNvSpPr>
          <p:nvPr>
            <p:ph type="title"/>
          </p:nvPr>
        </p:nvSpPr>
        <p:spPr>
          <a:xfrm>
            <a:off x="755650" y="512763"/>
            <a:ext cx="7632700" cy="1108075"/>
          </a:xfrm>
        </p:spPr>
        <p:txBody>
          <a:bodyPr rtlCol="0">
            <a:normAutofit fontScale="90000"/>
          </a:bodyPr>
          <a:lstStyle/>
          <a:p>
            <a:pPr eaLnBrk="1" fontAlgn="auto" hangingPunct="1">
              <a:spcAft>
                <a:spcPts val="0"/>
              </a:spcAft>
              <a:defRPr/>
            </a:pPr>
            <a:r>
              <a:rPr lang="en-GB" dirty="0" smtClean="0">
                <a:ea typeface="+mj-ea"/>
                <a:cs typeface="+mj-cs"/>
              </a:rPr>
              <a:t>The Boule</a:t>
            </a:r>
            <a:endParaRPr lang="en-GB" dirty="0">
              <a:ea typeface="+mj-ea"/>
              <a:cs typeface="+mj-cs"/>
            </a:endParaRPr>
          </a:p>
        </p:txBody>
      </p:sp>
      <p:sp>
        <p:nvSpPr>
          <p:cNvPr id="12292" name="Content Placeholder 6"/>
          <p:cNvSpPr>
            <a:spLocks noGrp="1"/>
          </p:cNvSpPr>
          <p:nvPr>
            <p:ph idx="1"/>
          </p:nvPr>
        </p:nvSpPr>
        <p:spPr>
          <a:xfrm>
            <a:off x="815975" y="2835275"/>
            <a:ext cx="3692525" cy="4181475"/>
          </a:xfrm>
        </p:spPr>
        <p:txBody>
          <a:bodyPr/>
          <a:lstStyle/>
          <a:p>
            <a:pPr marL="0" indent="0" algn="ctr" eaLnBrk="1" hangingPunct="1">
              <a:buFont typeface="Arial" panose="020B0604020202020204" pitchFamily="34" charset="0"/>
              <a:buNone/>
            </a:pPr>
            <a:r>
              <a:rPr lang="en-GB" altLang="en-US" smtClean="0">
                <a:ea typeface="ＭＳ Ｐゴシック" panose="020B0600070205080204" pitchFamily="34" charset="-128"/>
              </a:rPr>
              <a:t>The boule were a group of 500 men who served for one year. They met daily and made lots of decisions. They decided what issues to take to the ekklesia. They were chosen randomly.</a:t>
            </a:r>
          </a:p>
        </p:txBody>
      </p: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1571625"/>
            <a:ext cx="407828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l="5566" t="4962" r="5377" b="4962"/>
          <a:stretch>
            <a:fillRect/>
          </a:stretch>
        </p:blipFill>
        <p:spPr bwMode="auto">
          <a:xfrm>
            <a:off x="509588" y="517525"/>
            <a:ext cx="8142287"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87388" y="601663"/>
            <a:ext cx="7632700" cy="1108075"/>
          </a:xfrm>
        </p:spPr>
        <p:txBody>
          <a:bodyPr rtlCol="0">
            <a:normAutofit fontScale="90000"/>
          </a:bodyPr>
          <a:lstStyle/>
          <a:p>
            <a:pPr eaLnBrk="1" fontAlgn="auto" hangingPunct="1">
              <a:spcAft>
                <a:spcPts val="0"/>
              </a:spcAft>
              <a:defRPr/>
            </a:pPr>
            <a:r>
              <a:rPr lang="en-GB" dirty="0" smtClean="0">
                <a:ea typeface="+mj-ea"/>
                <a:cs typeface="+mj-cs"/>
              </a:rPr>
              <a:t>The Dikasteria</a:t>
            </a:r>
            <a:endParaRPr lang="en-GB" dirty="0">
              <a:ea typeface="+mj-ea"/>
              <a:cs typeface="+mj-cs"/>
            </a:endParaRPr>
          </a:p>
        </p:txBody>
      </p:sp>
      <p:sp>
        <p:nvSpPr>
          <p:cNvPr id="7" name="Rectangle 6"/>
          <p:cNvSpPr/>
          <p:nvPr/>
        </p:nvSpPr>
        <p:spPr>
          <a:xfrm>
            <a:off x="2497138" y="2570163"/>
            <a:ext cx="5891212" cy="2355850"/>
          </a:xfrm>
          <a:prstGeom prst="rect">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Content Placeholder 6"/>
          <p:cNvSpPr>
            <a:spLocks noGrp="1"/>
          </p:cNvSpPr>
          <p:nvPr>
            <p:ph idx="1"/>
          </p:nvPr>
        </p:nvSpPr>
        <p:spPr>
          <a:xfrm>
            <a:off x="3433763" y="2741613"/>
            <a:ext cx="5068887" cy="4183062"/>
          </a:xfrm>
        </p:spPr>
        <p:txBody>
          <a:bodyPr/>
          <a:lstStyle/>
          <a:p>
            <a:pPr marL="0" indent="0" eaLnBrk="1" hangingPunct="1">
              <a:buFont typeface="Arial" panose="020B0604020202020204" pitchFamily="34" charset="0"/>
              <a:buNone/>
            </a:pPr>
            <a:r>
              <a:rPr lang="en-GB" altLang="en-US" smtClean="0">
                <a:ea typeface="ＭＳ Ｐゴシック" panose="020B0600070205080204" pitchFamily="34" charset="-128"/>
              </a:rPr>
              <a:t>The dikasteria, or popular courts, was a group of 500 jurors who dealt with crimes. There were no rules or police so the dikasteria decided what would be tried and what the sentences would be. The jurors were chosen daily at random from a group of male citizens over 30 years old. </a:t>
            </a:r>
          </a:p>
        </p:txBody>
      </p:sp>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454150"/>
            <a:ext cx="1538288"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395413"/>
            <a:ext cx="1700213"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p:cNvPicPr>
          <p:nvPr/>
        </p:nvPicPr>
        <p:blipFill>
          <a:blip r:embed="rId2">
            <a:extLst>
              <a:ext uri="{28A0092B-C50C-407E-A947-70E740481C1C}">
                <a14:useLocalDpi xmlns:a14="http://schemas.microsoft.com/office/drawing/2010/main" val="0"/>
              </a:ext>
            </a:extLst>
          </a:blip>
          <a:srcRect l="5566" t="4962" r="5377" b="4962"/>
          <a:stretch>
            <a:fillRect/>
          </a:stretch>
        </p:blipFill>
        <p:spPr bwMode="auto">
          <a:xfrm>
            <a:off x="509588" y="517525"/>
            <a:ext cx="8142287"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55650" y="728663"/>
            <a:ext cx="7632700" cy="1108075"/>
          </a:xfrm>
        </p:spPr>
        <p:txBody>
          <a:bodyPr rtlCol="0">
            <a:normAutofit fontScale="90000"/>
          </a:bodyPr>
          <a:lstStyle/>
          <a:p>
            <a:pPr algn="ctr" eaLnBrk="1" fontAlgn="auto" hangingPunct="1">
              <a:spcAft>
                <a:spcPts val="0"/>
              </a:spcAft>
              <a:defRPr/>
            </a:pPr>
            <a:r>
              <a:rPr lang="en-GB" dirty="0" smtClean="0">
                <a:ea typeface="+mj-ea"/>
                <a:cs typeface="+mj-cs"/>
              </a:rPr>
              <a:t>Who were a part of the democracy?</a:t>
            </a:r>
            <a:endParaRPr lang="en-GB" dirty="0">
              <a:ea typeface="+mj-ea"/>
              <a:cs typeface="+mj-cs"/>
            </a:endParaRPr>
          </a:p>
        </p:txBody>
      </p:sp>
      <p:pic>
        <p:nvPicPr>
          <p:cNvPr id="1433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51075"/>
            <a:ext cx="3554413"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311275" y="2286000"/>
            <a:ext cx="1346200" cy="1360488"/>
          </a:xfrm>
          <a:prstGeom prst="ellipse">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1" name="Content Placeholder 6"/>
          <p:cNvSpPr>
            <a:spLocks/>
          </p:cNvSpPr>
          <p:nvPr/>
        </p:nvSpPr>
        <p:spPr bwMode="auto">
          <a:xfrm>
            <a:off x="1420813" y="2541588"/>
            <a:ext cx="3629025" cy="103028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eaLnBrk="1" hangingPunct="1">
              <a:lnSpc>
                <a:spcPct val="90000"/>
              </a:lnSpc>
              <a:spcBef>
                <a:spcPts val="1000"/>
              </a:spcBef>
              <a:buFont typeface="Arial" panose="020B0604020202020204" pitchFamily="34" charset="0"/>
              <a:buNone/>
            </a:pPr>
            <a:r>
              <a:rPr lang="en-GB" altLang="en-US">
                <a:solidFill>
                  <a:srgbClr val="1C1C1C"/>
                </a:solidFill>
              </a:rPr>
              <a:t>Men</a:t>
            </a:r>
          </a:p>
        </p:txBody>
      </p:sp>
      <p:sp>
        <p:nvSpPr>
          <p:cNvPr id="11" name="Oval 10"/>
          <p:cNvSpPr/>
          <p:nvPr/>
        </p:nvSpPr>
        <p:spPr>
          <a:xfrm>
            <a:off x="2943225" y="3168650"/>
            <a:ext cx="1346200" cy="1362075"/>
          </a:xfrm>
          <a:prstGeom prst="ellipse">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3" name="Content Placeholder 6"/>
          <p:cNvSpPr>
            <a:spLocks/>
          </p:cNvSpPr>
          <p:nvPr/>
        </p:nvSpPr>
        <p:spPr bwMode="auto">
          <a:xfrm>
            <a:off x="1801813" y="3284538"/>
            <a:ext cx="3629025" cy="103028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GB" altLang="en-US" sz="2000">
                <a:solidFill>
                  <a:srgbClr val="1C1C1C"/>
                </a:solidFill>
              </a:rPr>
              <a:t>Athenian</a:t>
            </a:r>
          </a:p>
          <a:p>
            <a:pPr algn="ctr" eaLnBrk="1" hangingPunct="1">
              <a:lnSpc>
                <a:spcPct val="90000"/>
              </a:lnSpc>
              <a:spcBef>
                <a:spcPts val="1000"/>
              </a:spcBef>
              <a:buFont typeface="Arial" panose="020B0604020202020204" pitchFamily="34" charset="0"/>
              <a:buNone/>
            </a:pPr>
            <a:r>
              <a:rPr lang="en-GB" altLang="en-US" sz="2000">
                <a:solidFill>
                  <a:srgbClr val="1C1C1C"/>
                </a:solidFill>
              </a:rPr>
              <a:t>Citizens</a:t>
            </a:r>
          </a:p>
        </p:txBody>
      </p:sp>
      <p:sp>
        <p:nvSpPr>
          <p:cNvPr id="13" name="Oval 12"/>
          <p:cNvSpPr/>
          <p:nvPr/>
        </p:nvSpPr>
        <p:spPr>
          <a:xfrm>
            <a:off x="1335088" y="4179888"/>
            <a:ext cx="1346200" cy="1362075"/>
          </a:xfrm>
          <a:prstGeom prst="ellipse">
            <a:avLst/>
          </a:prstGeom>
          <a:solidFill>
            <a:srgbClr val="BE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5" name="Content Placeholder 6"/>
          <p:cNvSpPr>
            <a:spLocks/>
          </p:cNvSpPr>
          <p:nvPr/>
        </p:nvSpPr>
        <p:spPr bwMode="auto">
          <a:xfrm>
            <a:off x="1335088" y="4457700"/>
            <a:ext cx="3629025" cy="103028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defRPr sz="2400">
                <a:solidFill>
                  <a:schemeClr val="tx1"/>
                </a:solidFill>
                <a:latin typeface="Sassoon Infant Rg" pitchFamily="50" charset="0"/>
                <a:ea typeface="ＭＳ Ｐゴシック" panose="020B0600070205080204" pitchFamily="34" charset="-128"/>
              </a:defRPr>
            </a:lvl1pPr>
            <a:lvl2pPr marL="742950" indent="-285750">
              <a:defRPr sz="2400">
                <a:solidFill>
                  <a:schemeClr val="tx1"/>
                </a:solidFill>
                <a:latin typeface="Sassoon Infant Rg" pitchFamily="50" charset="0"/>
                <a:ea typeface="ＭＳ Ｐゴシック" panose="020B0600070205080204" pitchFamily="34" charset="-128"/>
              </a:defRPr>
            </a:lvl2pPr>
            <a:lvl3pPr marL="1143000" indent="-228600">
              <a:defRPr sz="2400">
                <a:solidFill>
                  <a:schemeClr val="tx1"/>
                </a:solidFill>
                <a:latin typeface="Sassoon Infant Rg" pitchFamily="50" charset="0"/>
                <a:ea typeface="ＭＳ Ｐゴシック" panose="020B0600070205080204" pitchFamily="34" charset="-128"/>
              </a:defRPr>
            </a:lvl3pPr>
            <a:lvl4pPr marL="1600200" indent="-228600">
              <a:defRPr sz="2400">
                <a:solidFill>
                  <a:schemeClr val="tx1"/>
                </a:solidFill>
                <a:latin typeface="Sassoon Infant Rg" pitchFamily="50" charset="0"/>
                <a:ea typeface="ＭＳ Ｐゴシック" panose="020B0600070205080204" pitchFamily="34" charset="-128"/>
              </a:defRPr>
            </a:lvl4pPr>
            <a:lvl5pPr marL="2057400" indent="-228600">
              <a:defRPr sz="2400">
                <a:solidFill>
                  <a:schemeClr val="tx1"/>
                </a:solidFill>
                <a:latin typeface="Sassoon Infant Rg" pitchFamily="5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ssoon Infant Rg" pitchFamily="50" charset="0"/>
                <a:ea typeface="ＭＳ Ｐゴシック" panose="020B0600070205080204" pitchFamily="34" charset="-128"/>
              </a:defRPr>
            </a:lvl9pPr>
          </a:lstStyle>
          <a:p>
            <a:pPr eaLnBrk="1" hangingPunct="1">
              <a:lnSpc>
                <a:spcPct val="90000"/>
              </a:lnSpc>
              <a:spcBef>
                <a:spcPts val="1000"/>
              </a:spcBef>
              <a:buFont typeface="Arial" panose="020B0604020202020204" pitchFamily="34" charset="0"/>
              <a:buNone/>
            </a:pPr>
            <a:r>
              <a:rPr lang="en-GB" altLang="en-US">
                <a:solidFill>
                  <a:srgbClr val="1C1C1C"/>
                </a:solidFill>
              </a:rPr>
              <a:t>Adults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1222</TotalTime>
  <Words>495</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Sassoon Infant Rg</vt:lpstr>
      <vt:lpstr>ＭＳ Ｐゴシック</vt:lpstr>
      <vt:lpstr>Arial</vt:lpstr>
      <vt:lpstr>Sassoon Infant Md</vt:lpstr>
      <vt:lpstr>Calibri</vt:lpstr>
      <vt:lpstr>Office Theme</vt:lpstr>
      <vt:lpstr>PowerPoint Presentation</vt:lpstr>
      <vt:lpstr>PowerPoint Presentation</vt:lpstr>
      <vt:lpstr>Democracy?</vt:lpstr>
      <vt:lpstr>Where did democracy begin?</vt:lpstr>
      <vt:lpstr>Democracy in Ancient Greece</vt:lpstr>
      <vt:lpstr>The Ekklesia</vt:lpstr>
      <vt:lpstr>The Boule</vt:lpstr>
      <vt:lpstr>The Dikasteria</vt:lpstr>
      <vt:lpstr>Who were a part of the democracy?</vt:lpstr>
      <vt:lpstr>Who was left out of the democracy?</vt:lpstr>
      <vt:lpstr>Who was included?</vt:lpstr>
      <vt:lpstr>Democracy Differences What are the main differences between democracy       in Ancient Greece and democracy now?</vt:lpstr>
      <vt:lpstr>Voting in the UK Should everyone in the UK today get the vote?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Callum</cp:lastModifiedBy>
  <cp:revision>81</cp:revision>
  <dcterms:created xsi:type="dcterms:W3CDTF">2014-10-01T16:09:27Z</dcterms:created>
  <dcterms:modified xsi:type="dcterms:W3CDTF">2020-06-07T18:26:03Z</dcterms:modified>
</cp:coreProperties>
</file>