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3"/>
  </p:handoutMasterIdLst>
  <p:sldIdLst>
    <p:sldId id="258" r:id="rId2"/>
    <p:sldId id="263" r:id="rId3"/>
    <p:sldId id="278" r:id="rId4"/>
    <p:sldId id="279" r:id="rId5"/>
    <p:sldId id="280" r:id="rId6"/>
    <p:sldId id="281" r:id="rId7"/>
    <p:sldId id="285" r:id="rId8"/>
    <p:sldId id="286" r:id="rId9"/>
    <p:sldId id="282" r:id="rId10"/>
    <p:sldId id="283" r:id="rId11"/>
    <p:sldId id="284" r:id="rId12"/>
  </p:sldIdLst>
  <p:sldSz cx="9144000" cy="6858000" type="screen4x3"/>
  <p:notesSz cx="6858000" cy="9144000"/>
  <p:embeddedFontLst>
    <p:embeddedFont>
      <p:font typeface="Sassoon Infant Md" panose="02000603050000020003" pitchFamily="50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Sassoon Infant Rg" panose="02000503030000020003" pitchFamily="50" charset="0"/>
      <p:regular r:id="rId19"/>
      <p:bold r:id="rId20"/>
    </p:embeddedFont>
    <p:embeddedFont>
      <p:font typeface="Londrina Solid" panose="02000506000000020003" pitchFamily="50" charset="0"/>
      <p:regular r:id="rId21"/>
    </p:embeddedFont>
    <p:embeddedFont>
      <p:font typeface="BPreplay" panose="02000503000000020004" pitchFamily="50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FFCB"/>
    <a:srgbClr val="4A9089"/>
    <a:srgbClr val="4FB0C6"/>
    <a:srgbClr val="7AE582"/>
    <a:srgbClr val="D8F793"/>
    <a:srgbClr val="47E5BC"/>
    <a:srgbClr val="00A5CF"/>
    <a:srgbClr val="9EF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0" d="100"/>
          <a:sy n="40" d="100"/>
        </p:scale>
        <p:origin x="1104" y="38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5F16EC9-18FB-4FB6-B763-48F470720A0B}" type="datetimeFigureOut">
              <a:rPr lang="en-GB"/>
              <a:pPr>
                <a:defRPr/>
              </a:pPr>
              <a:t>21/05/2020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BFF9384-C157-4AA3-9041-20E8D9385E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056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5"/>
            <a:ext cx="8220075" cy="1266826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1800225"/>
            <a:ext cx="8220075" cy="459581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2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17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439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200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1" r:id="rId4"/>
    <p:sldLayoutId id="2147483732" r:id="rId5"/>
    <p:sldLayoutId id="2147483736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education/clips/zhyw2hv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education/clips/zgtrkqt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Twinkl Logo"/>
          <p:cNvPicPr>
            <a:picLocks noChangeAspect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5719763"/>
            <a:ext cx="5873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/>
          <p:cNvSpPr txBox="1">
            <a:spLocks noChangeArrowheads="1"/>
          </p:cNvSpPr>
          <p:nvPr/>
        </p:nvSpPr>
        <p:spPr bwMode="auto">
          <a:xfrm>
            <a:off x="0" y="5335588"/>
            <a:ext cx="9144000" cy="768350"/>
          </a:xfrm>
          <a:prstGeom prst="rect">
            <a:avLst/>
          </a:prstGeom>
          <a:solidFill>
            <a:srgbClr val="9FFF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400">
                <a:solidFill>
                  <a:schemeClr val="tx1"/>
                </a:solidFill>
              </a:rPr>
              <a:t>Week beginning: 18</a:t>
            </a:r>
            <a:r>
              <a:rPr lang="en-GB" altLang="en-US" sz="4400" baseline="30000">
                <a:solidFill>
                  <a:schemeClr val="tx1"/>
                </a:solidFill>
              </a:rPr>
              <a:t>th</a:t>
            </a:r>
            <a:r>
              <a:rPr lang="en-GB" altLang="en-US" sz="4400">
                <a:solidFill>
                  <a:schemeClr val="tx1"/>
                </a:solidFill>
              </a:rPr>
              <a:t> May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title"/>
          </p:nvPr>
        </p:nvSpPr>
        <p:spPr>
          <a:xfrm>
            <a:off x="457200" y="434975"/>
            <a:ext cx="8220075" cy="1266825"/>
          </a:xfrm>
        </p:spPr>
        <p:txBody>
          <a:bodyPr/>
          <a:lstStyle/>
          <a:p>
            <a:pPr algn="ctr" eaLnBrk="1" hangingPunct="1"/>
            <a:r>
              <a:rPr lang="en-GB" altLang="en-US" smtClean="0"/>
              <a:t>How Rivers Change Shape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4863" y="1493838"/>
            <a:ext cx="3717925" cy="4549775"/>
          </a:xfrm>
          <a:prstGeom prst="roundRect">
            <a:avLst>
              <a:gd name="adj" fmla="val 3770"/>
            </a:avLst>
          </a:prstGeom>
          <a:solidFill>
            <a:srgbClr val="4FB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388" name="Content Placeholder 6"/>
          <p:cNvSpPr>
            <a:spLocks noGrp="1"/>
          </p:cNvSpPr>
          <p:nvPr>
            <p:ph idx="1"/>
          </p:nvPr>
        </p:nvSpPr>
        <p:spPr>
          <a:xfrm>
            <a:off x="804863" y="1493838"/>
            <a:ext cx="3717925" cy="3357562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 sz="2400" smtClean="0">
                <a:solidFill>
                  <a:schemeClr val="bg1"/>
                </a:solidFill>
                <a:latin typeface="Londrina Solid" pitchFamily="50" charset="0"/>
              </a:rPr>
              <a:t>Activity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 smtClean="0">
                <a:solidFill>
                  <a:schemeClr val="bg1"/>
                </a:solidFill>
              </a:rPr>
              <a:t>Label your river diagram to show where erosion and deposition occur on the river.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GB" altLang="en-US" b="1" smtClean="0">
                <a:solidFill>
                  <a:schemeClr val="bg1"/>
                </a:solidFill>
              </a:rPr>
              <a:t>Challenge:</a:t>
            </a:r>
            <a:r>
              <a:rPr lang="en-GB" altLang="en-US" smtClean="0">
                <a:solidFill>
                  <a:schemeClr val="bg1"/>
                </a:solidFill>
              </a:rPr>
              <a:t> Can you annotate the maps to show where meanders and oxbow lakes are formed?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22800" y="1493838"/>
            <a:ext cx="3713163" cy="4549775"/>
          </a:xfrm>
          <a:prstGeom prst="roundRect">
            <a:avLst>
              <a:gd name="adj" fmla="val 3770"/>
            </a:avLst>
          </a:prstGeom>
          <a:solidFill>
            <a:srgbClr val="4A90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63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1601788"/>
            <a:ext cx="2752725" cy="194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2574925"/>
            <a:ext cx="2751138" cy="194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4027488"/>
            <a:ext cx="2752725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3" r="21485" b="8707"/>
          <a:stretch/>
        </p:blipFill>
        <p:spPr>
          <a:xfrm>
            <a:off x="804863" y="4115058"/>
            <a:ext cx="3717926" cy="1928556"/>
          </a:xfrm>
          <a:prstGeom prst="roundRect">
            <a:avLst>
              <a:gd name="adj" fmla="val 6658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6" b="4599"/>
          <a:stretch>
            <a:fillRect/>
          </a:stretch>
        </p:blipFill>
        <p:spPr bwMode="auto">
          <a:xfrm>
            <a:off x="508000" y="1862138"/>
            <a:ext cx="8132763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5"/>
          <p:cNvSpPr>
            <a:spLocks noGrp="1"/>
          </p:cNvSpPr>
          <p:nvPr>
            <p:ph type="title"/>
          </p:nvPr>
        </p:nvSpPr>
        <p:spPr>
          <a:xfrm>
            <a:off x="457200" y="434975"/>
            <a:ext cx="8220075" cy="1266825"/>
          </a:xfrm>
        </p:spPr>
        <p:txBody>
          <a:bodyPr/>
          <a:lstStyle/>
          <a:p>
            <a:pPr algn="ctr" eaLnBrk="1" hangingPunct="1"/>
            <a:r>
              <a:rPr lang="en-GB" altLang="en-US" smtClean="0"/>
              <a:t>Waterfalls</a:t>
            </a:r>
          </a:p>
        </p:txBody>
      </p:sp>
      <p:sp>
        <p:nvSpPr>
          <p:cNvPr id="17412" name="Content Placeholder 6"/>
          <p:cNvSpPr>
            <a:spLocks noGrp="1"/>
          </p:cNvSpPr>
          <p:nvPr>
            <p:ph idx="1"/>
          </p:nvPr>
        </p:nvSpPr>
        <p:spPr>
          <a:xfrm>
            <a:off x="755650" y="1247775"/>
            <a:ext cx="7632700" cy="7048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mtClean="0"/>
              <a:t>What would happen to the shape of this waterfall over time?</a:t>
            </a:r>
          </a:p>
        </p:txBody>
      </p:sp>
      <p:pic>
        <p:nvPicPr>
          <p:cNvPr id="17413" name="Individual Wor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196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itchFamily="50" charset="0"/>
              </a:rPr>
              <a:t>Success Criteria</a:t>
            </a:r>
          </a:p>
        </p:txBody>
      </p:sp>
      <p:sp>
        <p:nvSpPr>
          <p:cNvPr id="8197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itchFamily="50" charset="0"/>
              </a:rPr>
              <a:t>Aim</a:t>
            </a:r>
          </a:p>
        </p:txBody>
      </p:sp>
      <p:sp>
        <p:nvSpPr>
          <p:cNvPr id="8198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 smtClean="0"/>
              <a:t>I can describe the key features of a river system.</a:t>
            </a:r>
          </a:p>
          <a:p>
            <a:pPr eaLnBrk="1" hangingPunct="1"/>
            <a:r>
              <a:rPr lang="en-GB" altLang="en-US" smtClean="0"/>
              <a:t>I can use atlases and maps to identify the key features of a river system.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379788"/>
            <a:ext cx="7886700" cy="2803525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I can describe how water erodes a river bank.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I can describe how deposition changes the shape of a river.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I can tell you how meanders form.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I can tell you how an oxbow lake forms.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I can describe how waterfalls are formed.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I can identify meanders on a map and photograph.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I can identify oxbow lakes on a map and photograph.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>
          <a:xfrm>
            <a:off x="366713" y="468313"/>
            <a:ext cx="8220075" cy="1266825"/>
          </a:xfrm>
        </p:spPr>
        <p:txBody>
          <a:bodyPr/>
          <a:lstStyle/>
          <a:p>
            <a:pPr algn="ctr" eaLnBrk="1" hangingPunct="1"/>
            <a:r>
              <a:rPr lang="en-GB" altLang="en-US" smtClean="0"/>
              <a:t>What Can You Remember?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12800" y="1844675"/>
            <a:ext cx="3702050" cy="3748088"/>
          </a:xfrm>
          <a:prstGeom prst="roundRect">
            <a:avLst>
              <a:gd name="adj" fmla="val 3770"/>
            </a:avLst>
          </a:prstGeom>
          <a:solidFill>
            <a:srgbClr val="4FB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Content Placeholder 6"/>
          <p:cNvSpPr>
            <a:spLocks noGrp="1"/>
          </p:cNvSpPr>
          <p:nvPr>
            <p:ph idx="1"/>
          </p:nvPr>
        </p:nvSpPr>
        <p:spPr>
          <a:xfrm>
            <a:off x="812800" y="1844675"/>
            <a:ext cx="3702050" cy="1619250"/>
          </a:xfrm>
        </p:spPr>
        <p:txBody>
          <a:bodyPr lIns="180000" tIns="180000" rIns="180000" bIns="180000"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2400" dirty="0" smtClean="0">
                <a:solidFill>
                  <a:schemeClr val="bg1"/>
                </a:solidFill>
                <a:latin typeface="Londrina Solid" panose="02000506000000020003" pitchFamily="50" charset="0"/>
                <a:cs typeface="+mn-cs"/>
              </a:rPr>
              <a:t>Questions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What part of a river’s course is shown?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What features can you see?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How would you describe the river?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Speed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Features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Valley shape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Channel width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5"/>
          <a:stretch/>
        </p:blipFill>
        <p:spPr>
          <a:xfrm>
            <a:off x="4567234" y="3797642"/>
            <a:ext cx="3821115" cy="2215979"/>
          </a:xfrm>
          <a:prstGeom prst="roundRect">
            <a:avLst>
              <a:gd name="adj" fmla="val 7177"/>
            </a:avLst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1" b="2339"/>
          <a:stretch/>
        </p:blipFill>
        <p:spPr>
          <a:xfrm>
            <a:off x="4567235" y="1532239"/>
            <a:ext cx="3821115" cy="2215979"/>
          </a:xfrm>
          <a:prstGeom prst="roundRect">
            <a:avLst>
              <a:gd name="adj" fmla="val 7883"/>
            </a:avLst>
          </a:prstGeom>
        </p:spPr>
      </p:pic>
      <p:sp>
        <p:nvSpPr>
          <p:cNvPr id="9223" name="Rectangle 11"/>
          <p:cNvSpPr>
            <a:spLocks noChangeArrowheads="1"/>
          </p:cNvSpPr>
          <p:nvPr/>
        </p:nvSpPr>
        <p:spPr bwMode="auto">
          <a:xfrm>
            <a:off x="2293938" y="6159500"/>
            <a:ext cx="45720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rgbClr val="000000"/>
                </a:solidFill>
                <a:latin typeface="BPreplay" pitchFamily="50" charset="0"/>
              </a:rPr>
              <a:t>Photo courtesy of Sam Beebe, Ecotrust and VSELLIS (@flickr.com) - granted under creative commons licence - attribution</a:t>
            </a:r>
            <a:endParaRPr lang="en-GB" altLang="en-US" sz="500">
              <a:solidFill>
                <a:schemeClr val="tx1"/>
              </a:solidFill>
              <a:latin typeface="BPreplay" pitchFamily="50" charset="0"/>
            </a:endParaRPr>
          </a:p>
        </p:txBody>
      </p:sp>
      <p:pic>
        <p:nvPicPr>
          <p:cNvPr id="9224" name="Pai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4567234" y="3797642"/>
            <a:ext cx="3835724" cy="2221818"/>
          </a:xfrm>
          <a:prstGeom prst="roundRect">
            <a:avLst>
              <a:gd name="adj" fmla="val 5150"/>
            </a:avLst>
          </a:prstGeom>
        </p:spPr>
      </p:pic>
      <p:sp>
        <p:nvSpPr>
          <p:cNvPr id="10243" name="Title 5"/>
          <p:cNvSpPr>
            <a:spLocks noGrp="1"/>
          </p:cNvSpPr>
          <p:nvPr>
            <p:ph type="title"/>
          </p:nvPr>
        </p:nvSpPr>
        <p:spPr>
          <a:xfrm>
            <a:off x="341313" y="468313"/>
            <a:ext cx="8220075" cy="1266825"/>
          </a:xfrm>
        </p:spPr>
        <p:txBody>
          <a:bodyPr/>
          <a:lstStyle/>
          <a:p>
            <a:pPr algn="ctr" eaLnBrk="1" hangingPunct="1"/>
            <a:r>
              <a:rPr lang="en-GB" altLang="en-US" smtClean="0"/>
              <a:t>What Can You Remember?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12800" y="1844675"/>
            <a:ext cx="3702050" cy="3748088"/>
          </a:xfrm>
          <a:prstGeom prst="roundRect">
            <a:avLst>
              <a:gd name="adj" fmla="val 3770"/>
            </a:avLst>
          </a:prstGeom>
          <a:solidFill>
            <a:srgbClr val="4FB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Content Placeholder 6"/>
          <p:cNvSpPr>
            <a:spLocks noGrp="1"/>
          </p:cNvSpPr>
          <p:nvPr>
            <p:ph idx="1"/>
          </p:nvPr>
        </p:nvSpPr>
        <p:spPr>
          <a:xfrm>
            <a:off x="812800" y="1844675"/>
            <a:ext cx="3702050" cy="1619250"/>
          </a:xfrm>
        </p:spPr>
        <p:txBody>
          <a:bodyPr lIns="180000" tIns="180000" rIns="180000" bIns="180000"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2400" dirty="0" smtClean="0">
                <a:solidFill>
                  <a:schemeClr val="bg1"/>
                </a:solidFill>
                <a:latin typeface="Londrina Solid" panose="02000506000000020003" pitchFamily="50" charset="0"/>
                <a:cs typeface="+mn-cs"/>
              </a:rPr>
              <a:t>Questions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What part of a river’s course is shown?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What features can you see?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How would you describe the river?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Speed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Features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Valley shape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Channel width</a:t>
            </a:r>
          </a:p>
        </p:txBody>
      </p:sp>
      <p:sp>
        <p:nvSpPr>
          <p:cNvPr id="10246" name="Rectangle 11"/>
          <p:cNvSpPr>
            <a:spLocks noChangeArrowheads="1"/>
          </p:cNvSpPr>
          <p:nvPr/>
        </p:nvSpPr>
        <p:spPr bwMode="auto">
          <a:xfrm>
            <a:off x="2293938" y="6159500"/>
            <a:ext cx="45720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rgbClr val="000000"/>
                </a:solidFill>
                <a:latin typeface="BPreplay" pitchFamily="50" charset="0"/>
              </a:rPr>
              <a:t>Photo courtesy of Sam Beebe, Ecotrust and VSELLIS (@flickr.com) - granted under creative commons licence - attribution</a:t>
            </a:r>
            <a:endParaRPr lang="en-GB" altLang="en-US" sz="500">
              <a:solidFill>
                <a:schemeClr val="tx1"/>
              </a:solidFill>
              <a:latin typeface="BPreplay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76"/>
          <a:stretch/>
        </p:blipFill>
        <p:spPr>
          <a:xfrm>
            <a:off x="4567234" y="1546676"/>
            <a:ext cx="3821115" cy="2215979"/>
          </a:xfrm>
          <a:prstGeom prst="roundRect">
            <a:avLst>
              <a:gd name="adj" fmla="val 5748"/>
            </a:avLst>
          </a:prstGeom>
        </p:spPr>
      </p:pic>
      <p:pic>
        <p:nvPicPr>
          <p:cNvPr id="10248" name="Pai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 b="7516"/>
          <a:stretch/>
        </p:blipFill>
        <p:spPr>
          <a:xfrm>
            <a:off x="4567234" y="1509636"/>
            <a:ext cx="3821115" cy="2253019"/>
          </a:xfrm>
          <a:prstGeom prst="roundRect">
            <a:avLst>
              <a:gd name="adj" fmla="val 6870"/>
            </a:avLst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4567234" y="3797642"/>
            <a:ext cx="3835724" cy="2221818"/>
          </a:xfrm>
          <a:prstGeom prst="roundRect">
            <a:avLst>
              <a:gd name="adj" fmla="val 5150"/>
            </a:avLst>
          </a:prstGeom>
        </p:spPr>
      </p:pic>
      <p:sp>
        <p:nvSpPr>
          <p:cNvPr id="11268" name="Title 5"/>
          <p:cNvSpPr>
            <a:spLocks noGrp="1"/>
          </p:cNvSpPr>
          <p:nvPr>
            <p:ph type="title"/>
          </p:nvPr>
        </p:nvSpPr>
        <p:spPr>
          <a:xfrm>
            <a:off x="457200" y="434975"/>
            <a:ext cx="8220075" cy="1266825"/>
          </a:xfrm>
        </p:spPr>
        <p:txBody>
          <a:bodyPr/>
          <a:lstStyle/>
          <a:p>
            <a:pPr algn="ctr" eaLnBrk="1" hangingPunct="1"/>
            <a:r>
              <a:rPr lang="en-GB" altLang="en-US" smtClean="0"/>
              <a:t>Erosion and Deposition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12800" y="1844675"/>
            <a:ext cx="3702050" cy="3748088"/>
          </a:xfrm>
          <a:prstGeom prst="roundRect">
            <a:avLst>
              <a:gd name="adj" fmla="val 3770"/>
            </a:avLst>
          </a:prstGeom>
          <a:solidFill>
            <a:srgbClr val="4FB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Content Placeholder 6"/>
          <p:cNvSpPr>
            <a:spLocks noGrp="1"/>
          </p:cNvSpPr>
          <p:nvPr>
            <p:ph idx="1"/>
          </p:nvPr>
        </p:nvSpPr>
        <p:spPr>
          <a:xfrm>
            <a:off x="812800" y="1870075"/>
            <a:ext cx="3702050" cy="1619250"/>
          </a:xfrm>
        </p:spPr>
        <p:txBody>
          <a:bodyPr lIns="180000" tIns="180000" rIns="180000" bIns="180000"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2000" dirty="0" smtClean="0">
                <a:solidFill>
                  <a:schemeClr val="bg1"/>
                </a:solidFill>
                <a:cs typeface="+mn-cs"/>
              </a:rPr>
              <a:t>Why don’t rivers travel in straight lines?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They have to avoid obstacles as they flow downhill.</a:t>
            </a: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People have altered river courses over time.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altLang="en-US" sz="2000" dirty="0" smtClean="0">
                <a:solidFill>
                  <a:schemeClr val="bg1"/>
                </a:solidFill>
                <a:cs typeface="+mn-cs"/>
              </a:rPr>
              <a:t>Erosion and deposition can change the shape of a river.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What do you think erosion and deposition are?</a:t>
            </a:r>
          </a:p>
        </p:txBody>
      </p:sp>
      <p:sp>
        <p:nvSpPr>
          <p:cNvPr id="11271" name="Rectangle 11"/>
          <p:cNvSpPr>
            <a:spLocks noChangeArrowheads="1"/>
          </p:cNvSpPr>
          <p:nvPr/>
        </p:nvSpPr>
        <p:spPr bwMode="auto">
          <a:xfrm>
            <a:off x="2293938" y="6159500"/>
            <a:ext cx="45720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rgbClr val="000000"/>
                </a:solidFill>
                <a:latin typeface="BPreplay" pitchFamily="50" charset="0"/>
              </a:rPr>
              <a:t>Photo courtesy of DncnH and Andy Morffew (@flickr.com) - granted under creative commons licence - attribution</a:t>
            </a:r>
            <a:endParaRPr lang="en-GB" altLang="en-US" sz="500">
              <a:solidFill>
                <a:schemeClr val="tx1"/>
              </a:solidFill>
              <a:latin typeface="BPreplay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7280"/>
          <a:stretch/>
        </p:blipFill>
        <p:spPr>
          <a:xfrm>
            <a:off x="4567234" y="3797643"/>
            <a:ext cx="3835724" cy="2221818"/>
          </a:xfrm>
          <a:prstGeom prst="roundRect">
            <a:avLst>
              <a:gd name="adj" fmla="val 4343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3"/>
          <a:stretch>
            <a:fillRect/>
          </a:stretch>
        </p:blipFill>
        <p:spPr bwMode="auto">
          <a:xfrm>
            <a:off x="468313" y="512763"/>
            <a:ext cx="817245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5"/>
          <p:cNvSpPr>
            <a:spLocks noGrp="1"/>
          </p:cNvSpPr>
          <p:nvPr>
            <p:ph type="title"/>
          </p:nvPr>
        </p:nvSpPr>
        <p:spPr>
          <a:xfrm>
            <a:off x="457200" y="434975"/>
            <a:ext cx="8220075" cy="1266825"/>
          </a:xfrm>
        </p:spPr>
        <p:txBody>
          <a:bodyPr/>
          <a:lstStyle/>
          <a:p>
            <a:pPr algn="ctr" eaLnBrk="1" hangingPunct="1"/>
            <a:r>
              <a:rPr lang="en-GB" altLang="en-US" smtClean="0"/>
              <a:t>Meanders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3238" y="1466850"/>
            <a:ext cx="8137525" cy="708025"/>
          </a:xfrm>
          <a:prstGeom prst="rect">
            <a:avLst/>
          </a:prstGeom>
          <a:solidFill>
            <a:srgbClr val="4FB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3" name="Content Placeholder 6"/>
          <p:cNvSpPr>
            <a:spLocks noGrp="1"/>
          </p:cNvSpPr>
          <p:nvPr>
            <p:ph idx="1"/>
          </p:nvPr>
        </p:nvSpPr>
        <p:spPr>
          <a:xfrm>
            <a:off x="747713" y="1462088"/>
            <a:ext cx="7640637" cy="7048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mtClean="0">
                <a:solidFill>
                  <a:schemeClr val="bg1"/>
                </a:solidFill>
              </a:rPr>
              <a:t>Press the play button to watch this video which explains how meanders form.</a:t>
            </a:r>
          </a:p>
        </p:txBody>
      </p:sp>
      <p:pic>
        <p:nvPicPr>
          <p:cNvPr id="12294" name="Picture 1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2547938"/>
            <a:ext cx="267017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Rectangle 10"/>
          <p:cNvSpPr>
            <a:spLocks noChangeArrowheads="1"/>
          </p:cNvSpPr>
          <p:nvPr/>
        </p:nvSpPr>
        <p:spPr bwMode="auto">
          <a:xfrm>
            <a:off x="2293938" y="6159500"/>
            <a:ext cx="45720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BPreplay" pitchFamily="50" charset="0"/>
              </a:rPr>
              <a:t>Photo courtesy of MindsEye_PJ (@flickr.com) - granted under creative commons licence - attribution</a:t>
            </a:r>
          </a:p>
        </p:txBody>
      </p:sp>
      <p:pic>
        <p:nvPicPr>
          <p:cNvPr id="12296" name="Pai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67" b="4843"/>
          <a:stretch/>
        </p:blipFill>
        <p:spPr bwMode="auto">
          <a:xfrm>
            <a:off x="4482740" y="2456671"/>
            <a:ext cx="3868779" cy="3636154"/>
          </a:xfrm>
          <a:prstGeom prst="roundRect">
            <a:avLst>
              <a:gd name="adj" fmla="val 349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457200" y="434975"/>
            <a:ext cx="8220075" cy="1266825"/>
          </a:xfrm>
        </p:spPr>
        <p:txBody>
          <a:bodyPr/>
          <a:lstStyle/>
          <a:p>
            <a:pPr algn="ctr" eaLnBrk="1" hangingPunct="1"/>
            <a:r>
              <a:rPr lang="en-GB" altLang="en-US" smtClean="0"/>
              <a:t>Oxbow Lakes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3238" y="1677988"/>
            <a:ext cx="8137525" cy="708025"/>
          </a:xfrm>
          <a:prstGeom prst="rect">
            <a:avLst/>
          </a:prstGeom>
          <a:solidFill>
            <a:srgbClr val="4FB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317" name="Content Placeholder 6"/>
          <p:cNvSpPr>
            <a:spLocks noGrp="1"/>
          </p:cNvSpPr>
          <p:nvPr>
            <p:ph idx="1"/>
          </p:nvPr>
        </p:nvSpPr>
        <p:spPr>
          <a:xfrm>
            <a:off x="138113" y="1671638"/>
            <a:ext cx="7632700" cy="7048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smtClean="0">
                <a:solidFill>
                  <a:schemeClr val="bg1"/>
                </a:solidFill>
              </a:rPr>
              <a:t>Watch this video which shows what happens to meanders over time:</a:t>
            </a:r>
          </a:p>
        </p:txBody>
      </p:sp>
      <p:pic>
        <p:nvPicPr>
          <p:cNvPr id="13318" name="Picture 13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1476375"/>
            <a:ext cx="11811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10"/>
          <p:cNvSpPr>
            <a:spLocks noChangeArrowheads="1"/>
          </p:cNvSpPr>
          <p:nvPr/>
        </p:nvSpPr>
        <p:spPr bwMode="auto">
          <a:xfrm>
            <a:off x="2293938" y="6159500"/>
            <a:ext cx="45720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BPreplay" pitchFamily="50" charset="0"/>
              </a:rPr>
              <a:t>Photo courtesy of MindsEye_PJ (@flickr.com) - granted under creative commons licence - attribution</a:t>
            </a:r>
          </a:p>
        </p:txBody>
      </p:sp>
      <p:pic>
        <p:nvPicPr>
          <p:cNvPr id="13320" name="Whole Clas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755650" y="2443163"/>
            <a:ext cx="3702050" cy="3649662"/>
          </a:xfrm>
          <a:prstGeom prst="roundRect">
            <a:avLst>
              <a:gd name="adj" fmla="val 3770"/>
            </a:avLst>
          </a:prstGeom>
          <a:solidFill>
            <a:srgbClr val="4FB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712788" y="2370138"/>
            <a:ext cx="3649662" cy="16192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180000" rIns="180000" bIns="18000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As meanders grow, sometimes the water can erode away so much of the river’s banks that two meanders will merge together.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When this happens, the water will take this newer, shorter route and not travel around the previous course.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Over time, deposition of the river’s load will block off the old part of the river, and an oxbow lake will form.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>
          <a:xfrm>
            <a:off x="457200" y="434975"/>
            <a:ext cx="8220075" cy="1266825"/>
          </a:xfrm>
        </p:spPr>
        <p:txBody>
          <a:bodyPr/>
          <a:lstStyle/>
          <a:p>
            <a:pPr algn="ctr" eaLnBrk="1" hangingPunct="1"/>
            <a:r>
              <a:rPr lang="en-GB" altLang="en-US" smtClean="0"/>
              <a:t>Oxbow Lakes</a:t>
            </a:r>
          </a:p>
        </p:txBody>
      </p:sp>
      <p:sp>
        <p:nvSpPr>
          <p:cNvPr id="14339" name="Rectangle 10"/>
          <p:cNvSpPr>
            <a:spLocks noChangeArrowheads="1"/>
          </p:cNvSpPr>
          <p:nvPr/>
        </p:nvSpPr>
        <p:spPr bwMode="auto">
          <a:xfrm>
            <a:off x="2293938" y="6159500"/>
            <a:ext cx="45720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BPreplay" pitchFamily="50" charset="0"/>
              </a:rPr>
              <a:t>Maps courtesy of Map data </a:t>
            </a:r>
            <a:r>
              <a:rPr lang="en-GB" altLang="en-US" sz="500">
                <a:latin typeface="BPreplay" pitchFamily="50" charset="0"/>
              </a:rPr>
              <a:t>©2015 Google</a:t>
            </a:r>
            <a:endParaRPr lang="en-GB" altLang="en-US" sz="500">
              <a:solidFill>
                <a:schemeClr val="tx1"/>
              </a:solidFill>
              <a:latin typeface="BPreplay" pitchFamily="50" charset="0"/>
            </a:endParaRPr>
          </a:p>
        </p:txBody>
      </p:sp>
      <p:pic>
        <p:nvPicPr>
          <p:cNvPr id="14340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936625" y="2068513"/>
            <a:ext cx="3138488" cy="2990850"/>
          </a:xfrm>
          <a:prstGeom prst="roundRect">
            <a:avLst>
              <a:gd name="adj" fmla="val 3770"/>
            </a:avLst>
          </a:prstGeom>
          <a:solidFill>
            <a:srgbClr val="4FB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936625" y="2068513"/>
            <a:ext cx="3138488" cy="225901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80000" tIns="180000" rIns="180000" bIns="18000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The map and aerial photograph show the same part of the River Trent.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Can you see the oxbow lake?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>
                <a:solidFill>
                  <a:schemeClr val="bg1"/>
                </a:solidFill>
                <a:cs typeface="+mn-cs"/>
              </a:rPr>
              <a:t>As the river no longer supplies the lake with water, it is not shown on the map.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616" y="1497413"/>
            <a:ext cx="3986212" cy="2166885"/>
          </a:xfrm>
          <a:prstGeom prst="roundRect">
            <a:avLst>
              <a:gd name="adj" fmla="val 541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645" y="3730973"/>
            <a:ext cx="4012153" cy="2203102"/>
          </a:xfrm>
          <a:prstGeom prst="roundRect">
            <a:avLst>
              <a:gd name="adj" fmla="val 362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5"/>
          <a:stretch>
            <a:fillRect/>
          </a:stretch>
        </p:blipFill>
        <p:spPr bwMode="auto">
          <a:xfrm>
            <a:off x="522288" y="1952625"/>
            <a:ext cx="8118475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5"/>
          <p:cNvSpPr>
            <a:spLocks noGrp="1"/>
          </p:cNvSpPr>
          <p:nvPr>
            <p:ph type="title"/>
          </p:nvPr>
        </p:nvSpPr>
        <p:spPr>
          <a:xfrm>
            <a:off x="457200" y="434975"/>
            <a:ext cx="8220075" cy="1266825"/>
          </a:xfrm>
        </p:spPr>
        <p:txBody>
          <a:bodyPr/>
          <a:lstStyle/>
          <a:p>
            <a:pPr algn="ctr" eaLnBrk="1" hangingPunct="1"/>
            <a:r>
              <a:rPr lang="en-GB" altLang="en-US" smtClean="0"/>
              <a:t>Let’s Make it Real</a:t>
            </a:r>
          </a:p>
        </p:txBody>
      </p:sp>
      <p:sp>
        <p:nvSpPr>
          <p:cNvPr id="15364" name="Content Placeholder 6"/>
          <p:cNvSpPr>
            <a:spLocks noGrp="1"/>
          </p:cNvSpPr>
          <p:nvPr>
            <p:ph idx="1"/>
          </p:nvPr>
        </p:nvSpPr>
        <p:spPr>
          <a:xfrm>
            <a:off x="755650" y="1247775"/>
            <a:ext cx="7632700" cy="7048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b="1" smtClean="0"/>
              <a:t>What happened: </a:t>
            </a:r>
            <a:r>
              <a:rPr lang="en-GB" altLang="en-US" smtClean="0"/>
              <a:t>on the inside of the curve? On the outside of the curve?</a:t>
            </a:r>
          </a:p>
        </p:txBody>
      </p:sp>
      <p:pic>
        <p:nvPicPr>
          <p:cNvPr id="15365" name="Whole Cla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1564</TotalTime>
  <Words>530</Words>
  <Application>Microsoft Office PowerPoint</Application>
  <PresentationFormat>On-screen Show (4:3)</PresentationFormat>
  <Paragraphs>63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Sassoon Infant Md</vt:lpstr>
      <vt:lpstr>Calibri</vt:lpstr>
      <vt:lpstr>Sassoon Infant Rg</vt:lpstr>
      <vt:lpstr>Arial</vt:lpstr>
      <vt:lpstr>Londrina Solid</vt:lpstr>
      <vt:lpstr>BPreplay</vt:lpstr>
      <vt:lpstr>Office Theme</vt:lpstr>
      <vt:lpstr>PowerPoint Presentation</vt:lpstr>
      <vt:lpstr>PowerPoint Presentation</vt:lpstr>
      <vt:lpstr>What Can You Remember?</vt:lpstr>
      <vt:lpstr>What Can You Remember?</vt:lpstr>
      <vt:lpstr>Erosion and Deposition</vt:lpstr>
      <vt:lpstr>Meanders</vt:lpstr>
      <vt:lpstr>Oxbow Lakes</vt:lpstr>
      <vt:lpstr>Oxbow Lakes</vt:lpstr>
      <vt:lpstr>Let’s Make it Real</vt:lpstr>
      <vt:lpstr>How Rivers Change Shape</vt:lpstr>
      <vt:lpstr>Waterfalls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Callum</cp:lastModifiedBy>
  <cp:revision>112</cp:revision>
  <dcterms:created xsi:type="dcterms:W3CDTF">2014-10-01T16:09:27Z</dcterms:created>
  <dcterms:modified xsi:type="dcterms:W3CDTF">2020-05-21T06:16:03Z</dcterms:modified>
</cp:coreProperties>
</file>