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5400" b="1" kern="1200">
        <a:solidFill>
          <a:schemeClr val="tx2"/>
        </a:solidFill>
        <a:latin typeface="Kidprint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5400" b="1" kern="1200">
        <a:solidFill>
          <a:schemeClr val="tx2"/>
        </a:solidFill>
        <a:latin typeface="Kidprint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5400" b="1" kern="1200">
        <a:solidFill>
          <a:schemeClr val="tx2"/>
        </a:solidFill>
        <a:latin typeface="Kidprint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5400" b="1" kern="1200">
        <a:solidFill>
          <a:schemeClr val="tx2"/>
        </a:solidFill>
        <a:latin typeface="Kidprint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5400" b="1" kern="1200">
        <a:solidFill>
          <a:schemeClr val="tx2"/>
        </a:solidFill>
        <a:latin typeface="Kidprint" pitchFamily="66" charset="0"/>
        <a:ea typeface="+mn-ea"/>
        <a:cs typeface="+mn-cs"/>
      </a:defRPr>
    </a:lvl5pPr>
    <a:lvl6pPr marL="2286000" algn="l" defTabSz="914400" rtl="0" eaLnBrk="1" latinLnBrk="0" hangingPunct="1">
      <a:defRPr sz="5400" b="1" kern="1200">
        <a:solidFill>
          <a:schemeClr val="tx2"/>
        </a:solidFill>
        <a:latin typeface="Kidprint" pitchFamily="66" charset="0"/>
        <a:ea typeface="+mn-ea"/>
        <a:cs typeface="+mn-cs"/>
      </a:defRPr>
    </a:lvl6pPr>
    <a:lvl7pPr marL="2743200" algn="l" defTabSz="914400" rtl="0" eaLnBrk="1" latinLnBrk="0" hangingPunct="1">
      <a:defRPr sz="5400" b="1" kern="1200">
        <a:solidFill>
          <a:schemeClr val="tx2"/>
        </a:solidFill>
        <a:latin typeface="Kidprint" pitchFamily="66" charset="0"/>
        <a:ea typeface="+mn-ea"/>
        <a:cs typeface="+mn-cs"/>
      </a:defRPr>
    </a:lvl7pPr>
    <a:lvl8pPr marL="3200400" algn="l" defTabSz="914400" rtl="0" eaLnBrk="1" latinLnBrk="0" hangingPunct="1">
      <a:defRPr sz="5400" b="1" kern="1200">
        <a:solidFill>
          <a:schemeClr val="tx2"/>
        </a:solidFill>
        <a:latin typeface="Kidprint" pitchFamily="66" charset="0"/>
        <a:ea typeface="+mn-ea"/>
        <a:cs typeface="+mn-cs"/>
      </a:defRPr>
    </a:lvl8pPr>
    <a:lvl9pPr marL="3657600" algn="l" defTabSz="914400" rtl="0" eaLnBrk="1" latinLnBrk="0" hangingPunct="1">
      <a:defRPr sz="5400" b="1" kern="1200">
        <a:solidFill>
          <a:schemeClr val="tx2"/>
        </a:solidFill>
        <a:latin typeface="Kidprint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99CCFF"/>
    <a:srgbClr val="C4C4C4"/>
    <a:srgbClr val="DDDDDD"/>
    <a:srgbClr val="CC99FF"/>
    <a:srgbClr val="CCCCFF"/>
    <a:srgbClr val="FFCC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40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4A091-6F78-4C90-B05B-A395C43533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161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AABAA-1377-47DA-B202-183E27EF89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4293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0B619-C131-48B4-BF6E-8CBAFBCEC6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100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E5014-8FA7-4692-840A-D27BFB504D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5144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C9B1C-EBC8-4409-9A6F-113F6A41A9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9296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D1A7E-0CCF-40BA-BDC5-675630B879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2011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1BF30-0087-438E-B2FF-05F168E1BA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5688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9BC4A-189C-4914-8E34-AC555F7110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8556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D8D80-F03C-4D95-A579-41D6671A51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6822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6074D-3351-42BF-89C7-0A83D35CB1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5216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B7B23-3D3E-484E-A221-05165979A6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5383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CAEDDBA-7019-4EEA-86A6-79E0D8279D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1.wmf"/><Relationship Id="rId7" Type="http://schemas.openxmlformats.org/officeDocument/2006/relationships/image" Target="../media/image5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CCCC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2205038"/>
            <a:ext cx="5976937" cy="1800225"/>
          </a:xfrm>
          <a:effectLst>
            <a:outerShdw dist="107763" dir="18900000" algn="ctr" rotWithShape="0">
              <a:srgbClr val="CCCC00">
                <a:alpha val="50000"/>
              </a:srgbClr>
            </a:outerShdw>
          </a:effectLst>
        </p:spPr>
        <p:txBody>
          <a:bodyPr/>
          <a:lstStyle/>
          <a:p>
            <a:pPr eaLnBrk="1" hangingPunct="1"/>
            <a:r>
              <a:rPr lang="en-GB" altLang="en-US" sz="9600" b="1" smtClean="0">
                <a:latin typeface="Comic Sans MS" panose="030F0702030302020204" pitchFamily="66" charset="0"/>
              </a:rPr>
              <a:t>Emotions</a:t>
            </a:r>
            <a:endParaRPr lang="en-US" altLang="en-US" sz="9600" b="1" smtClean="0">
              <a:latin typeface="Comic Sans MS" panose="030F0702030302020204" pitchFamily="66" charset="0"/>
            </a:endParaRPr>
          </a:p>
        </p:txBody>
      </p:sp>
      <p:pic>
        <p:nvPicPr>
          <p:cNvPr id="2052" name="Picture 4" descr="j04244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57161">
            <a:off x="539750" y="765175"/>
            <a:ext cx="1223963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j042445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5947">
            <a:off x="7308850" y="836613"/>
            <a:ext cx="101282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j042448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2887">
            <a:off x="827088" y="4868863"/>
            <a:ext cx="9636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j0424456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4160">
            <a:off x="7092950" y="4868863"/>
            <a:ext cx="11207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j0424452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908050"/>
            <a:ext cx="136842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j0424442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076700"/>
            <a:ext cx="1223963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mb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100000">
              <a:srgbClr val="FF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seal_leftout_lonely2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412875"/>
            <a:ext cx="6697663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52525"/>
          </a:xfrm>
          <a:noFill/>
          <a:effectLst>
            <a:outerShdw dist="28398" dir="20006097" algn="ctr" rotWithShape="0">
              <a:srgbClr val="CC6600">
                <a:alpha val="50000"/>
              </a:srgbClr>
            </a:outerShdw>
          </a:effectLst>
        </p:spPr>
        <p:txBody>
          <a:bodyPr/>
          <a:lstStyle/>
          <a:p>
            <a:pPr eaLnBrk="1" hangingPunct="1"/>
            <a:r>
              <a:rPr lang="en-GB" altLang="en-US" sz="3200" b="1" smtClean="0">
                <a:latin typeface="Comic Sans MS" panose="030F0702030302020204" pitchFamily="66" charset="0"/>
              </a:rPr>
              <a:t>The other girls won’t let her join in. She is feeling ………………………….</a:t>
            </a:r>
            <a:r>
              <a:rPr lang="en-GB" altLang="en-US" sz="4000" b="1" smtClean="0">
                <a:latin typeface="Kidprint" pitchFamily="66" charset="0"/>
              </a:rPr>
              <a:t> </a:t>
            </a:r>
            <a:endParaRPr lang="en-US" altLang="en-US" sz="4000" b="1" smtClean="0">
              <a:latin typeface="Kidprint" pitchFamily="66" charset="0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2771775" y="5949950"/>
            <a:ext cx="3530600" cy="706438"/>
          </a:xfrm>
          <a:prstGeom prst="rect">
            <a:avLst/>
          </a:prstGeom>
          <a:noFill/>
          <a:ln>
            <a:noFill/>
          </a:ln>
          <a:effectLst>
            <a:outerShdw dist="28398" dir="20006097" algn="ctr" rotWithShape="0">
              <a:srgbClr val="CC66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5400">
                <a:solidFill>
                  <a:schemeClr val="tx2"/>
                </a:solidFill>
                <a:latin typeface="Comic Sans MS" panose="030F0702030302020204" pitchFamily="66" charset="0"/>
              </a:rPr>
              <a:t>Left out</a:t>
            </a:r>
            <a:endParaRPr lang="en-US" altLang="en-US" sz="54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9C9"/>
            </a:gs>
            <a:gs pos="100000">
              <a:srgbClr val="FFABA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seal_loved_cared2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412875"/>
            <a:ext cx="3478212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52525"/>
          </a:xfrm>
          <a:noFill/>
          <a:effectLst>
            <a:outerShdw dist="28398" dir="20006097" algn="ctr" rotWithShape="0">
              <a:srgbClr val="FF0000">
                <a:alpha val="50000"/>
              </a:srgbClr>
            </a:outerShdw>
          </a:effectLst>
        </p:spPr>
        <p:txBody>
          <a:bodyPr/>
          <a:lstStyle/>
          <a:p>
            <a:pPr eaLnBrk="1" hangingPunct="1"/>
            <a:r>
              <a:rPr lang="en-GB" altLang="en-US" sz="3200" b="1" smtClean="0">
                <a:latin typeface="Comic Sans MS" panose="030F0702030302020204" pitchFamily="66" charset="0"/>
              </a:rPr>
              <a:t>Look at this bundle of loveliness. This baby is feeling …………..</a:t>
            </a:r>
            <a:r>
              <a:rPr lang="en-GB" altLang="en-US" sz="4000" b="1" smtClean="0">
                <a:latin typeface="Kidprint" pitchFamily="66" charset="0"/>
              </a:rPr>
              <a:t> </a:t>
            </a:r>
            <a:endParaRPr lang="en-US" altLang="en-US" sz="4000" b="1" smtClean="0">
              <a:latin typeface="Kidprint" pitchFamily="66" charset="0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2843213" y="6092825"/>
            <a:ext cx="3530600" cy="563563"/>
          </a:xfrm>
          <a:prstGeom prst="rect">
            <a:avLst/>
          </a:prstGeom>
          <a:noFill/>
          <a:ln>
            <a:noFill/>
          </a:ln>
          <a:effectLst>
            <a:outerShdw dist="28398" dir="20006097" algn="ctr" rotWithShape="0">
              <a:srgbClr val="FF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5400">
                <a:solidFill>
                  <a:schemeClr val="tx2"/>
                </a:solidFill>
                <a:latin typeface="Comic Sans MS" panose="030F0702030302020204" pitchFamily="66" charset="0"/>
              </a:rPr>
              <a:t>Loved</a:t>
            </a:r>
            <a:endParaRPr lang="en-US" altLang="en-US" sz="54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DBD6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seal_proud1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484313"/>
            <a:ext cx="6769100" cy="451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18487" cy="1223962"/>
          </a:xfrm>
          <a:noFill/>
          <a:effectLst>
            <a:outerShdw dist="28398" dir="20006097" algn="ctr" rotWithShape="0">
              <a:srgbClr val="CC0000">
                <a:alpha val="50000"/>
              </a:srgbClr>
            </a:outerShdw>
          </a:effectLst>
        </p:spPr>
        <p:txBody>
          <a:bodyPr/>
          <a:lstStyle/>
          <a:p>
            <a:pPr eaLnBrk="1" hangingPunct="1"/>
            <a:r>
              <a:rPr lang="en-GB" altLang="en-US" sz="3200" b="1" smtClean="0">
                <a:latin typeface="Comic Sans MS" panose="030F0702030302020204" pitchFamily="66" charset="0"/>
              </a:rPr>
              <a:t>The teacher is showing everyone his work. I bet he feels ……………..</a:t>
            </a:r>
            <a:endParaRPr lang="en-US" altLang="en-US" sz="3200" b="1" smtClean="0">
              <a:latin typeface="Comic Sans MS" panose="030F0702030302020204" pitchFamily="66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2916238" y="6092825"/>
            <a:ext cx="2952750" cy="563563"/>
          </a:xfrm>
          <a:prstGeom prst="rect">
            <a:avLst/>
          </a:prstGeom>
          <a:noFill/>
          <a:ln>
            <a:noFill/>
          </a:ln>
          <a:effectLst>
            <a:outerShdw dist="28398" dir="20006097" algn="ctr" rotWithShape="0">
              <a:srgbClr val="CC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5400">
                <a:solidFill>
                  <a:schemeClr val="tx2"/>
                </a:solidFill>
                <a:latin typeface="Comic Sans MS" panose="030F0702030302020204" pitchFamily="66" charset="0"/>
              </a:rPr>
              <a:t>Proud</a:t>
            </a:r>
            <a:endParaRPr lang="en-US" altLang="en-US" sz="54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7FFA3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seal_sad5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484313"/>
            <a:ext cx="6842125" cy="443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18487" cy="1223962"/>
          </a:xfrm>
          <a:noFill/>
          <a:effectLst>
            <a:outerShdw dist="28398" dir="20006097" algn="ctr" rotWithShape="0">
              <a:srgbClr val="CC0000">
                <a:alpha val="50000"/>
              </a:srgbClr>
            </a:outerShdw>
          </a:effectLst>
        </p:spPr>
        <p:txBody>
          <a:bodyPr/>
          <a:lstStyle/>
          <a:p>
            <a:pPr eaLnBrk="1" hangingPunct="1"/>
            <a:r>
              <a:rPr lang="en-GB" altLang="en-US" sz="3200" b="1" smtClean="0">
                <a:latin typeface="Comic Sans MS" panose="030F0702030302020204" pitchFamily="66" charset="0"/>
              </a:rPr>
              <a:t>Oh dear I wonder what has happened. They both look …………..</a:t>
            </a:r>
            <a:endParaRPr lang="en-US" altLang="en-US" sz="3200" b="1" smtClean="0">
              <a:latin typeface="Comic Sans MS" panose="030F0702030302020204" pitchFamily="66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2916238" y="6092825"/>
            <a:ext cx="2952750" cy="563563"/>
          </a:xfrm>
          <a:prstGeom prst="rect">
            <a:avLst/>
          </a:prstGeom>
          <a:noFill/>
          <a:ln>
            <a:noFill/>
          </a:ln>
          <a:effectLst>
            <a:outerShdw dist="28398" dir="20006097" algn="ctr" rotWithShape="0">
              <a:srgbClr val="CC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5400">
                <a:solidFill>
                  <a:schemeClr val="tx2"/>
                </a:solidFill>
                <a:latin typeface="Comic Sans MS" panose="030F0702030302020204" pitchFamily="66" charset="0"/>
              </a:rPr>
              <a:t>Sad</a:t>
            </a:r>
            <a:endParaRPr lang="en-US" altLang="en-US" sz="54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rgbClr val="33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seal_scared_fright2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412875"/>
            <a:ext cx="6481762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  <a:noFill/>
          <a:effectLst>
            <a:outerShdw dist="28398" dir="20006097" algn="ctr" rotWithShape="0">
              <a:srgbClr val="6600FF">
                <a:alpha val="50000"/>
              </a:srgbClr>
            </a:outerShdw>
          </a:effectLst>
        </p:spPr>
        <p:txBody>
          <a:bodyPr/>
          <a:lstStyle/>
          <a:p>
            <a:pPr eaLnBrk="1" hangingPunct="1"/>
            <a:r>
              <a:rPr lang="en-GB" altLang="en-US" sz="3200" b="1" smtClean="0">
                <a:latin typeface="Comic Sans MS" panose="030F0702030302020204" pitchFamily="66" charset="0"/>
              </a:rPr>
              <a:t>I think they’ve been watching horror films. They both look …………….</a:t>
            </a:r>
            <a:endParaRPr lang="en-US" altLang="en-US" sz="3200" b="1" smtClean="0">
              <a:latin typeface="Comic Sans MS" panose="030F0702030302020204" pitchFamily="66" charset="0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2916238" y="5949950"/>
            <a:ext cx="2952750" cy="706438"/>
          </a:xfrm>
          <a:prstGeom prst="rect">
            <a:avLst/>
          </a:prstGeom>
          <a:noFill/>
          <a:ln>
            <a:noFill/>
          </a:ln>
          <a:effectLst>
            <a:outerShdw dist="28398" dir="20006097" algn="ctr" rotWithShape="0">
              <a:srgbClr val="6600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5400">
                <a:solidFill>
                  <a:schemeClr val="tx2"/>
                </a:solidFill>
                <a:latin typeface="Comic Sans MS" panose="030F0702030302020204" pitchFamily="66" charset="0"/>
              </a:rPr>
              <a:t>Scared</a:t>
            </a:r>
            <a:endParaRPr lang="en-US" altLang="en-US" sz="54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00000">
              <a:srgbClr val="CC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seal_worried2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268413"/>
            <a:ext cx="6805612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  <a:noFill/>
          <a:effectLst>
            <a:outerShdw dist="28398" dir="20006097" algn="ctr" rotWithShape="0">
              <a:srgbClr val="CC00FF">
                <a:alpha val="50000"/>
              </a:srgbClr>
            </a:outerShdw>
          </a:effectLst>
        </p:spPr>
        <p:txBody>
          <a:bodyPr/>
          <a:lstStyle/>
          <a:p>
            <a:pPr eaLnBrk="1" hangingPunct="1"/>
            <a:r>
              <a:rPr lang="en-GB" altLang="en-US" sz="3200" b="1" smtClean="0">
                <a:latin typeface="Comic Sans MS" panose="030F0702030302020204" pitchFamily="66" charset="0"/>
              </a:rPr>
              <a:t>I think he has the weight on his shoulders. He looks ……………………</a:t>
            </a:r>
            <a:endParaRPr lang="en-US" altLang="en-US" sz="3200" b="1" smtClean="0">
              <a:latin typeface="Comic Sans MS" panose="030F0702030302020204" pitchFamily="66" charset="0"/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2916238" y="5949950"/>
            <a:ext cx="2952750" cy="706438"/>
          </a:xfrm>
          <a:prstGeom prst="rect">
            <a:avLst/>
          </a:prstGeom>
          <a:noFill/>
          <a:ln>
            <a:noFill/>
          </a:ln>
          <a:effectLst>
            <a:outerShdw dist="28398" dir="20006097" algn="ctr" rotWithShape="0">
              <a:srgbClr val="CC00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5400">
                <a:solidFill>
                  <a:schemeClr val="tx2"/>
                </a:solidFill>
                <a:latin typeface="Comic Sans MS" panose="030F0702030302020204" pitchFamily="66" charset="0"/>
              </a:rPr>
              <a:t>Worried</a:t>
            </a:r>
            <a:endParaRPr lang="en-US" altLang="en-US" sz="54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194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00000">
              <a:srgbClr val="99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seal_relaxed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628775"/>
            <a:ext cx="6408737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  <a:noFill/>
          <a:effectLst>
            <a:outerShdw dist="28398" dir="20006097" algn="ctr" rotWithShape="0">
              <a:srgbClr val="6600FF">
                <a:alpha val="50000"/>
              </a:srgbClr>
            </a:outerShdw>
          </a:effectLst>
        </p:spPr>
        <p:txBody>
          <a:bodyPr/>
          <a:lstStyle/>
          <a:p>
            <a:pPr eaLnBrk="1" hangingPunct="1"/>
            <a:r>
              <a:rPr lang="en-GB" altLang="en-US" sz="3200" b="1" smtClean="0">
                <a:latin typeface="Comic Sans MS" panose="030F0702030302020204" pitchFamily="66" charset="0"/>
              </a:rPr>
              <a:t>Not a care in the world, curled up with a good book. She looks …………………….</a:t>
            </a:r>
            <a:endParaRPr lang="en-US" altLang="en-US" sz="3200" b="1" smtClean="0">
              <a:latin typeface="Comic Sans MS" panose="030F0702030302020204" pitchFamily="66" charset="0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2916238" y="5949950"/>
            <a:ext cx="2952750" cy="706438"/>
          </a:xfrm>
          <a:prstGeom prst="rect">
            <a:avLst/>
          </a:prstGeom>
          <a:noFill/>
          <a:ln>
            <a:noFill/>
          </a:ln>
          <a:effectLst>
            <a:outerShdw dist="28398" dir="20006097" algn="ctr" rotWithShape="0">
              <a:srgbClr val="6600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5400">
                <a:solidFill>
                  <a:schemeClr val="tx2"/>
                </a:solidFill>
                <a:latin typeface="Comic Sans MS" panose="030F0702030302020204" pitchFamily="66" charset="0"/>
              </a:rPr>
              <a:t>Relaxed</a:t>
            </a:r>
            <a:endParaRPr lang="en-US" altLang="en-US" sz="54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204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5C5"/>
            </a:gs>
            <a:gs pos="100000">
              <a:srgbClr val="FF717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  <a:effectLst>
            <a:outerShdw dist="28398" dir="20006097" algn="ctr" rotWithShape="0">
              <a:srgbClr val="CC0000">
                <a:alpha val="50000"/>
              </a:srgbClr>
            </a:outerShdw>
          </a:effectLst>
        </p:spPr>
        <p:txBody>
          <a:bodyPr/>
          <a:lstStyle/>
          <a:p>
            <a:pPr eaLnBrk="1" hangingPunct="1"/>
            <a:r>
              <a:rPr lang="en-GB" altLang="en-US" sz="2800" b="1" smtClean="0">
                <a:latin typeface="Comic Sans MS" panose="030F0702030302020204" pitchFamily="66" charset="0"/>
              </a:rPr>
              <a:t>I don’t think it’s a good idea to talk now. She looks like she is feeling …………………</a:t>
            </a:r>
            <a:endParaRPr lang="en-US" altLang="en-US" sz="2800" b="1" smtClean="0">
              <a:latin typeface="Comic Sans MS" panose="030F0702030302020204" pitchFamily="66" charset="0"/>
            </a:endParaRPr>
          </a:p>
        </p:txBody>
      </p:sp>
      <p:pic>
        <p:nvPicPr>
          <p:cNvPr id="3076" name="Picture 4" descr="seal_angry1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268413"/>
            <a:ext cx="5735638" cy="448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916238" y="5805488"/>
            <a:ext cx="2952750" cy="850900"/>
          </a:xfrm>
          <a:prstGeom prst="rect">
            <a:avLst/>
          </a:prstGeom>
          <a:noFill/>
          <a:ln>
            <a:noFill/>
          </a:ln>
          <a:effectLst>
            <a:outerShdw dist="28398" dir="20006097" algn="ctr" rotWithShape="0">
              <a:srgbClr val="CC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5400">
                <a:solidFill>
                  <a:schemeClr val="tx2"/>
                </a:solidFill>
                <a:latin typeface="Comic Sans MS" panose="030F0702030302020204" pitchFamily="66" charset="0"/>
              </a:rPr>
              <a:t>Angry</a:t>
            </a:r>
            <a:endParaRPr lang="en-US" altLang="en-US" sz="54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rgbClr val="99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seal_bored1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484313"/>
            <a:ext cx="6473825" cy="431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  <a:noFill/>
          <a:effectLst>
            <a:outerShdw dist="28398" dir="20006097" algn="ctr" rotWithShape="0">
              <a:srgbClr val="6600FF">
                <a:alpha val="50000"/>
              </a:srgbClr>
            </a:outerShdw>
          </a:effectLst>
        </p:spPr>
        <p:txBody>
          <a:bodyPr/>
          <a:lstStyle/>
          <a:p>
            <a:pPr eaLnBrk="1" hangingPunct="1"/>
            <a:r>
              <a:rPr lang="en-GB" altLang="en-US" sz="3200" b="1" smtClean="0">
                <a:latin typeface="Comic Sans MS" panose="030F0702030302020204" pitchFamily="66" charset="0"/>
              </a:rPr>
              <a:t>What a face. I think he needs to find something to do. He looks ………………….</a:t>
            </a:r>
            <a:endParaRPr lang="en-US" altLang="en-US" sz="3200" b="1" smtClean="0">
              <a:latin typeface="Comic Sans MS" panose="030F0702030302020204" pitchFamily="66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2916238" y="5805488"/>
            <a:ext cx="2952750" cy="850900"/>
          </a:xfrm>
          <a:prstGeom prst="rect">
            <a:avLst/>
          </a:prstGeom>
          <a:noFill/>
          <a:ln>
            <a:noFill/>
          </a:ln>
          <a:effectLst>
            <a:outerShdw dist="28398" dir="20006097" algn="ctr" rotWithShape="0">
              <a:srgbClr val="6600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5400">
                <a:solidFill>
                  <a:schemeClr val="tx2"/>
                </a:solidFill>
                <a:latin typeface="Comic Sans MS" panose="030F0702030302020204" pitchFamily="66" charset="0"/>
              </a:rPr>
              <a:t>Bored</a:t>
            </a:r>
            <a:endParaRPr lang="en-US" altLang="en-US" sz="54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410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  <a:noFill/>
          <a:effectLst>
            <a:outerShdw dist="28398" dir="20006097" algn="ctr" rotWithShape="0">
              <a:srgbClr val="CC0000">
                <a:alpha val="50000"/>
              </a:srgbClr>
            </a:outerShdw>
          </a:effectLst>
        </p:spPr>
        <p:txBody>
          <a:bodyPr/>
          <a:lstStyle/>
          <a:p>
            <a:pPr eaLnBrk="1" hangingPunct="1"/>
            <a:r>
              <a:rPr lang="en-GB" altLang="en-US" sz="3200" b="1" smtClean="0">
                <a:latin typeface="Comic Sans MS" panose="030F0702030302020204" pitchFamily="66" charset="0"/>
              </a:rPr>
              <a:t>Maybe I should explain things more clearly because she looks …………………………</a:t>
            </a:r>
            <a:endParaRPr lang="en-US" altLang="en-US" sz="3200" b="1" smtClean="0">
              <a:latin typeface="Comic Sans MS" panose="030F0702030302020204" pitchFamily="66" charset="0"/>
            </a:endParaRPr>
          </a:p>
        </p:txBody>
      </p:sp>
      <p:pic>
        <p:nvPicPr>
          <p:cNvPr id="5123" name="Picture 5" descr="seal_confuse_puzzled2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341438"/>
            <a:ext cx="3816350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1547813" y="5805488"/>
            <a:ext cx="5976937" cy="850900"/>
          </a:xfrm>
          <a:prstGeom prst="rect">
            <a:avLst/>
          </a:prstGeom>
          <a:noFill/>
          <a:ln>
            <a:noFill/>
          </a:ln>
          <a:effectLst>
            <a:outerShdw dist="28398" dir="20006097" algn="ctr" rotWithShape="0">
              <a:srgbClr val="CC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5400">
                <a:solidFill>
                  <a:schemeClr val="tx2"/>
                </a:solidFill>
                <a:latin typeface="Comic Sans MS" panose="030F0702030302020204" pitchFamily="66" charset="0"/>
              </a:rPr>
              <a:t>Confused</a:t>
            </a:r>
            <a:endParaRPr lang="en-US" altLang="en-US" sz="54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DDAB"/>
            </a:gs>
            <a:gs pos="100000">
              <a:srgbClr val="FFB64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seal_embarrassed2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12875"/>
            <a:ext cx="718502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52525"/>
          </a:xfrm>
          <a:noFill/>
          <a:effectLst>
            <a:outerShdw dist="28398" dir="20006097" algn="ctr" rotWithShape="0">
              <a:srgbClr val="CC6600">
                <a:alpha val="50000"/>
              </a:srgbClr>
            </a:outerShdw>
          </a:effectLst>
        </p:spPr>
        <p:txBody>
          <a:bodyPr/>
          <a:lstStyle/>
          <a:p>
            <a:pPr eaLnBrk="1" hangingPunct="1"/>
            <a:r>
              <a:rPr lang="en-GB" altLang="en-US" sz="3200" b="1" smtClean="0">
                <a:latin typeface="Comic Sans MS" panose="030F0702030302020204" pitchFamily="66" charset="0"/>
              </a:rPr>
              <a:t>That group of boys are being horrible and they are making the boy sat down feel …………</a:t>
            </a:r>
            <a:endParaRPr lang="en-US" altLang="en-US" sz="3200" b="1" smtClean="0">
              <a:latin typeface="Comic Sans MS" panose="030F0702030302020204" pitchFamily="66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195513" y="5805488"/>
            <a:ext cx="4608512" cy="850900"/>
          </a:xfrm>
          <a:prstGeom prst="rect">
            <a:avLst/>
          </a:prstGeom>
          <a:noFill/>
          <a:ln>
            <a:noFill/>
          </a:ln>
          <a:effectLst>
            <a:outerShdw dist="28398" dir="20006097" algn="ctr" rotWithShape="0">
              <a:srgbClr val="CC66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5400">
                <a:solidFill>
                  <a:schemeClr val="tx2"/>
                </a:solidFill>
                <a:latin typeface="Comic Sans MS" panose="030F0702030302020204" pitchFamily="66" charset="0"/>
              </a:rPr>
              <a:t>Embarrassed</a:t>
            </a:r>
            <a:endParaRPr lang="en-US" altLang="en-US" sz="54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B3E2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seal_excited_1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484313"/>
            <a:ext cx="6186488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  <a:noFill/>
          <a:effectLst>
            <a:outerShdw dist="28398" dir="20006097" algn="ctr" rotWithShape="0">
              <a:srgbClr val="6600FF">
                <a:alpha val="50000"/>
              </a:srgbClr>
            </a:outerShdw>
          </a:effectLst>
        </p:spPr>
        <p:txBody>
          <a:bodyPr/>
          <a:lstStyle/>
          <a:p>
            <a:pPr eaLnBrk="1" hangingPunct="1"/>
            <a:r>
              <a:rPr lang="en-GB" altLang="en-US" sz="3200" b="1" smtClean="0">
                <a:latin typeface="Comic Sans MS" panose="030F0702030302020204" pitchFamily="66" charset="0"/>
              </a:rPr>
              <a:t>I think all her Christmas’s have come at once. She looks …………………..</a:t>
            </a:r>
            <a:endParaRPr lang="en-US" altLang="en-US" sz="3200" b="1" smtClean="0">
              <a:latin typeface="Comic Sans MS" panose="030F0702030302020204" pitchFamily="66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916238" y="5805488"/>
            <a:ext cx="2952750" cy="850900"/>
          </a:xfrm>
          <a:prstGeom prst="rect">
            <a:avLst/>
          </a:prstGeom>
          <a:noFill/>
          <a:ln>
            <a:noFill/>
          </a:ln>
          <a:effectLst>
            <a:outerShdw dist="28398" dir="20006097" algn="ctr" rotWithShape="0">
              <a:srgbClr val="6600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5400">
                <a:solidFill>
                  <a:schemeClr val="tx2"/>
                </a:solidFill>
                <a:latin typeface="Comic Sans MS" panose="030F0702030302020204" pitchFamily="66" charset="0"/>
              </a:rPr>
              <a:t>Excited</a:t>
            </a:r>
            <a:endParaRPr lang="en-US" altLang="en-US" sz="54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2BD"/>
            </a:gs>
            <a:gs pos="100000">
              <a:srgbClr val="FFCC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seal_frustrated1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412875"/>
            <a:ext cx="6408737" cy="427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52525"/>
          </a:xfrm>
          <a:noFill/>
          <a:effectLst>
            <a:outerShdw dist="28398" dir="20006097" algn="ctr" rotWithShape="0">
              <a:srgbClr val="CC6600">
                <a:alpha val="50000"/>
              </a:srgbClr>
            </a:outerShdw>
          </a:effectLst>
        </p:spPr>
        <p:txBody>
          <a:bodyPr/>
          <a:lstStyle/>
          <a:p>
            <a:pPr eaLnBrk="1" hangingPunct="1"/>
            <a:r>
              <a:rPr lang="en-GB" altLang="en-US" sz="3200" b="1" smtClean="0">
                <a:latin typeface="Comic Sans MS" panose="030F0702030302020204" pitchFamily="66" charset="0"/>
              </a:rPr>
              <a:t>Something isn’t going right for someone. She is getting …</a:t>
            </a:r>
            <a:endParaRPr lang="en-US" altLang="en-US" sz="3200" b="1" smtClean="0">
              <a:latin typeface="Comic Sans MS" panose="030F0702030302020204" pitchFamily="66" charset="0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2339975" y="5805488"/>
            <a:ext cx="4464050" cy="850900"/>
          </a:xfrm>
          <a:prstGeom prst="rect">
            <a:avLst/>
          </a:prstGeom>
          <a:noFill/>
          <a:ln>
            <a:noFill/>
          </a:ln>
          <a:effectLst>
            <a:outerShdw dist="28398" dir="20006097" algn="ctr" rotWithShape="0">
              <a:srgbClr val="CC66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5400">
                <a:solidFill>
                  <a:schemeClr val="tx2"/>
                </a:solidFill>
                <a:latin typeface="Comic Sans MS" panose="030F0702030302020204" pitchFamily="66" charset="0"/>
              </a:rPr>
              <a:t>Frustrated</a:t>
            </a:r>
            <a:endParaRPr lang="en-US" altLang="en-US" sz="54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A97"/>
            </a:gs>
            <a:gs pos="100000">
              <a:srgbClr val="82C80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seal_happy_friendly4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196975"/>
            <a:ext cx="3960812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52525"/>
          </a:xfrm>
          <a:noFill/>
          <a:effectLst>
            <a:outerShdw dist="28398" dir="20006097" algn="ctr" rotWithShape="0">
              <a:srgbClr val="CC6600">
                <a:alpha val="50000"/>
              </a:srgbClr>
            </a:outerShdw>
          </a:effectLst>
        </p:spPr>
        <p:txBody>
          <a:bodyPr/>
          <a:lstStyle/>
          <a:p>
            <a:pPr eaLnBrk="1" hangingPunct="1"/>
            <a:r>
              <a:rPr lang="en-GB" altLang="en-US" sz="3200" b="1" smtClean="0">
                <a:latin typeface="Comic Sans MS" panose="030F0702030302020204" pitchFamily="66" charset="0"/>
              </a:rPr>
              <a:t>Wow this looks fun. Both the boys look …………</a:t>
            </a:r>
            <a:endParaRPr lang="en-US" altLang="en-US" sz="3200" b="1" smtClean="0">
              <a:latin typeface="Comic Sans MS" panose="030F0702030302020204" pitchFamily="66" charset="0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2771775" y="5949950"/>
            <a:ext cx="3530600" cy="706438"/>
          </a:xfrm>
          <a:prstGeom prst="rect">
            <a:avLst/>
          </a:prstGeom>
          <a:noFill/>
          <a:ln>
            <a:noFill/>
          </a:ln>
          <a:effectLst>
            <a:outerShdw dist="28398" dir="20006097" algn="ctr" rotWithShape="0">
              <a:srgbClr val="CC66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5400">
                <a:solidFill>
                  <a:schemeClr val="tx2"/>
                </a:solidFill>
                <a:latin typeface="Comic Sans MS" panose="030F0702030302020204" pitchFamily="66" charset="0"/>
              </a:rPr>
              <a:t>Happy</a:t>
            </a:r>
            <a:endParaRPr lang="en-US" altLang="en-US" sz="54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2BD"/>
            </a:gs>
            <a:gs pos="100000">
              <a:srgbClr val="B4C2E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seal_jealous2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484313"/>
            <a:ext cx="6840538" cy="445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850900"/>
          </a:xfrm>
          <a:noFill/>
          <a:effectLst>
            <a:outerShdw dist="28398" dir="20006097" algn="ctr" rotWithShape="0">
              <a:srgbClr val="6600FF">
                <a:alpha val="50000"/>
              </a:srgbClr>
            </a:outerShdw>
          </a:effectLst>
        </p:spPr>
        <p:txBody>
          <a:bodyPr/>
          <a:lstStyle/>
          <a:p>
            <a:pPr eaLnBrk="1" hangingPunct="1"/>
            <a:r>
              <a:rPr lang="en-GB" altLang="en-US" sz="3200" b="1" smtClean="0">
                <a:latin typeface="Comic Sans MS" panose="030F0702030302020204" pitchFamily="66" charset="0"/>
              </a:rPr>
              <a:t>I think that the boy on the left wishes he had that top. He looks like he is feeling ………..</a:t>
            </a:r>
            <a:r>
              <a:rPr lang="en-GB" altLang="en-US" sz="4000" b="1" smtClean="0">
                <a:latin typeface="Kidprint" pitchFamily="66" charset="0"/>
              </a:rPr>
              <a:t> </a:t>
            </a:r>
            <a:endParaRPr lang="en-US" altLang="en-US" sz="4000" b="1" smtClean="0">
              <a:latin typeface="Kidprint" pitchFamily="66" charset="0"/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2916238" y="6021388"/>
            <a:ext cx="2952750" cy="635000"/>
          </a:xfrm>
          <a:prstGeom prst="rect">
            <a:avLst/>
          </a:prstGeom>
          <a:noFill/>
          <a:ln>
            <a:noFill/>
          </a:ln>
          <a:effectLst>
            <a:outerShdw dist="28398" dir="20006097" algn="ctr" rotWithShape="0">
              <a:srgbClr val="6600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5400">
                <a:solidFill>
                  <a:schemeClr val="tx2"/>
                </a:solidFill>
                <a:latin typeface="Comic Sans MS" panose="030F0702030302020204" pitchFamily="66" charset="0"/>
              </a:rPr>
              <a:t>Jealous</a:t>
            </a:r>
            <a:endParaRPr lang="en-US" altLang="en-US" sz="54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28398" dir="20006097" algn="ctr" rotWithShape="0">
            <a:srgbClr val="6600FF">
              <a:alpha val="50000"/>
            </a:srgbClr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Kidprint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28398" dir="20006097" algn="ctr" rotWithShape="0">
            <a:srgbClr val="6600FF">
              <a:alpha val="50000"/>
            </a:srgbClr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Kidprint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227</Words>
  <Application>Microsoft Office PowerPoint</Application>
  <PresentationFormat>On-screen Show (4:3)</PresentationFormat>
  <Paragraphs>31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Kidprint</vt:lpstr>
      <vt:lpstr>Arial</vt:lpstr>
      <vt:lpstr>Calibri</vt:lpstr>
      <vt:lpstr>Comic Sans MS</vt:lpstr>
      <vt:lpstr>Default Design</vt:lpstr>
      <vt:lpstr>Emotions</vt:lpstr>
      <vt:lpstr>I don’t think it’s a good idea to talk now. She looks like she is feeling …………………</vt:lpstr>
      <vt:lpstr>What a face. I think he needs to find something to do. He looks ………………….</vt:lpstr>
      <vt:lpstr>Maybe I should explain things more clearly because she looks …………………………</vt:lpstr>
      <vt:lpstr>That group of boys are being horrible and they are making the boy sat down feel …………</vt:lpstr>
      <vt:lpstr>I think all her Christmas’s have come at once. She looks …………………..</vt:lpstr>
      <vt:lpstr>Something isn’t going right for someone. She is getting …</vt:lpstr>
      <vt:lpstr>Wow this looks fun. Both the boys look …………</vt:lpstr>
      <vt:lpstr>I think that the boy on the left wishes he had that top. He looks like he is feeling ……….. </vt:lpstr>
      <vt:lpstr>The other girls won’t let her join in. She is feeling …………………………. </vt:lpstr>
      <vt:lpstr>Look at this bundle of loveliness. This baby is feeling ………….. </vt:lpstr>
      <vt:lpstr>The teacher is showing everyone his work. I bet he feels ……………..</vt:lpstr>
      <vt:lpstr>Oh dear I wonder what has happened. They both look …………..</vt:lpstr>
      <vt:lpstr>I think they’ve been watching horror films. They both look …………….</vt:lpstr>
      <vt:lpstr>I think he has the weight on his shoulders. He looks ……………………</vt:lpstr>
      <vt:lpstr>Not a care in the world, curled up with a good book. She looks …………………….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Emotions</dc:title>
  <dc:creator>user</dc:creator>
  <cp:lastModifiedBy>Callum</cp:lastModifiedBy>
  <cp:revision>9</cp:revision>
  <dcterms:created xsi:type="dcterms:W3CDTF">2006-10-24T15:30:31Z</dcterms:created>
  <dcterms:modified xsi:type="dcterms:W3CDTF">2020-05-12T13:24:58Z</dcterms:modified>
</cp:coreProperties>
</file>