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9" r:id="rId4"/>
    <p:sldId id="270" r:id="rId5"/>
    <p:sldId id="272" r:id="rId6"/>
    <p:sldId id="273" r:id="rId7"/>
    <p:sldId id="274" r:id="rId8"/>
    <p:sldId id="276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Md" panose="02000603050000020003" pitchFamily="2" charset="0"/>
      <p:regular r:id="rId16"/>
    </p:embeddedFont>
    <p:embeddedFont>
      <p:font typeface="Sassoon Infant Rg" panose="02000803050000020003" pitchFamily="2" charset="0"/>
      <p:regular r:id="rId17"/>
      <p:bold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EA2"/>
    <a:srgbClr val="FF953F"/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8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416" y="19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0" bIns="7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 lIns="72000" tIns="72000" rIns="72000" bIns="72000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1767" y="47964"/>
            <a:ext cx="26404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  <a:latin typeface="+mj-lt"/>
              </a:rPr>
              <a:t>Taste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54760" y="6315414"/>
            <a:ext cx="588962" cy="373063"/>
            <a:chOff x="4054760" y="6277314"/>
            <a:chExt cx="588962" cy="373063"/>
          </a:xfrm>
        </p:grpSpPr>
        <p:sp>
          <p:nvSpPr>
            <p:cNvPr id="4" name="Rectangle 3"/>
            <p:cNvSpPr/>
            <p:nvPr/>
          </p:nvSpPr>
          <p:spPr>
            <a:xfrm>
              <a:off x="4124325" y="6381750"/>
              <a:ext cx="447675" cy="161925"/>
            </a:xfrm>
            <a:prstGeom prst="rect">
              <a:avLst/>
            </a:prstGeom>
            <a:solidFill>
              <a:srgbClr val="999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4"/>
            <p:cNvPicPr>
              <a:picLocks noChangeAspect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760" y="6277314"/>
              <a:ext cx="588962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00025">
              <a:buFont typeface="Arial" panose="020B0604020202020204" pitchFamily="34" charset="0"/>
              <a:buChar char="•"/>
            </a:pPr>
            <a:r>
              <a:rPr lang="en-GB" dirty="0"/>
              <a:t>I can name the 5 senses.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en-GB" dirty="0"/>
              <a:t>I can name parts of tongue.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en-GB" dirty="0"/>
              <a:t>I can discuss what we can do with this sense.</a:t>
            </a:r>
          </a:p>
          <a:p>
            <a:endParaRPr lang="en-GB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Learning objective: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"/>
          <a:stretch/>
        </p:blipFill>
        <p:spPr>
          <a:xfrm>
            <a:off x="5379473" y="2626792"/>
            <a:ext cx="2878702" cy="37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75308" y="1349212"/>
            <a:ext cx="1905839" cy="1905839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3200" b="1" dirty="0">
                <a:solidFill>
                  <a:srgbClr val="FF953F"/>
                </a:solidFill>
              </a:rPr>
              <a:t>Senses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70" t="-14661" r="-28351" b="5755"/>
          <a:stretch/>
        </p:blipFill>
        <p:spPr>
          <a:xfrm>
            <a:off x="932788" y="1349212"/>
            <a:ext cx="1890026" cy="1929237"/>
          </a:xfrm>
          <a:prstGeom prst="ellipse">
            <a:avLst/>
          </a:prstGeom>
          <a:solidFill>
            <a:srgbClr val="FF953F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63" t="-21216" r="-19494" b="5064"/>
          <a:stretch/>
        </p:blipFill>
        <p:spPr>
          <a:xfrm>
            <a:off x="6217829" y="1349212"/>
            <a:ext cx="1913552" cy="1921395"/>
          </a:xfrm>
          <a:prstGeom prst="ellipse">
            <a:avLst/>
          </a:prstGeom>
          <a:solidFill>
            <a:srgbClr val="FF953F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2" t="-25664" r="-15216" b="6546"/>
          <a:stretch/>
        </p:blipFill>
        <p:spPr>
          <a:xfrm>
            <a:off x="932788" y="3848642"/>
            <a:ext cx="1921395" cy="1905710"/>
          </a:xfrm>
          <a:prstGeom prst="ellipse">
            <a:avLst/>
          </a:prstGeom>
          <a:solidFill>
            <a:srgbClr val="FF953F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5" t="-18646" r="-18688" b="11511"/>
          <a:stretch/>
        </p:blipFill>
        <p:spPr>
          <a:xfrm>
            <a:off x="3575308" y="3862498"/>
            <a:ext cx="1913553" cy="1897869"/>
          </a:xfrm>
          <a:prstGeom prst="ellipse">
            <a:avLst/>
          </a:prstGeom>
          <a:solidFill>
            <a:srgbClr val="FF953F"/>
          </a:solidFill>
        </p:spPr>
      </p:pic>
      <p:grpSp>
        <p:nvGrpSpPr>
          <p:cNvPr id="13" name="Group 12"/>
          <p:cNvGrpSpPr/>
          <p:nvPr/>
        </p:nvGrpSpPr>
        <p:grpSpPr>
          <a:xfrm>
            <a:off x="6209986" y="3862498"/>
            <a:ext cx="1921395" cy="1921395"/>
            <a:chOff x="3081277" y="3620753"/>
            <a:chExt cx="2333625" cy="2333625"/>
          </a:xfrm>
        </p:grpSpPr>
        <p:sp>
          <p:nvSpPr>
            <p:cNvPr id="9" name="Oval 8"/>
            <p:cNvSpPr/>
            <p:nvPr/>
          </p:nvSpPr>
          <p:spPr>
            <a:xfrm>
              <a:off x="3081277" y="3620753"/>
              <a:ext cx="2333625" cy="2333625"/>
            </a:xfrm>
            <a:prstGeom prst="ellipse">
              <a:avLst/>
            </a:prstGeom>
            <a:solidFill>
              <a:srgbClr val="FF9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GB" sz="4000" b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650" y="3929688"/>
              <a:ext cx="1416878" cy="1896727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>
            <a:off x="5490672" y="2294353"/>
            <a:ext cx="736682" cy="7778"/>
          </a:xfrm>
          <a:prstGeom prst="line">
            <a:avLst/>
          </a:prstGeom>
          <a:ln w="76200">
            <a:solidFill>
              <a:srgbClr val="FF9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22814" y="2294353"/>
            <a:ext cx="736682" cy="7778"/>
          </a:xfrm>
          <a:prstGeom prst="line">
            <a:avLst/>
          </a:prstGeom>
          <a:ln w="76200">
            <a:solidFill>
              <a:srgbClr val="FF9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>
            <a:off x="4163743" y="3619503"/>
            <a:ext cx="736682" cy="7778"/>
          </a:xfrm>
          <a:prstGeom prst="line">
            <a:avLst/>
          </a:prstGeom>
          <a:ln w="76200">
            <a:solidFill>
              <a:srgbClr val="FF9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9" idx="1"/>
          </p:cNvCxnSpPr>
          <p:nvPr/>
        </p:nvCxnSpPr>
        <p:spPr>
          <a:xfrm>
            <a:off x="5202043" y="2975947"/>
            <a:ext cx="1289325" cy="1167933"/>
          </a:xfrm>
          <a:prstGeom prst="line">
            <a:avLst/>
          </a:prstGeom>
          <a:ln w="76200">
            <a:solidFill>
              <a:srgbClr val="FF9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7"/>
            <a:endCxn id="6" idx="3"/>
          </p:cNvCxnSpPr>
          <p:nvPr/>
        </p:nvCxnSpPr>
        <p:spPr>
          <a:xfrm flipV="1">
            <a:off x="2572801" y="2975947"/>
            <a:ext cx="1281611" cy="1151780"/>
          </a:xfrm>
          <a:prstGeom prst="line">
            <a:avLst/>
          </a:prstGeom>
          <a:ln w="76200">
            <a:solidFill>
              <a:srgbClr val="FF9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2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97" y="1209675"/>
            <a:ext cx="3473407" cy="45910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23336" y="5173166"/>
            <a:ext cx="2132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saliva glands</a:t>
            </a:r>
          </a:p>
          <a:p>
            <a:pPr algn="ctr"/>
            <a:r>
              <a:rPr lang="en-GB" sz="2400" dirty="0">
                <a:latin typeface="+mj-lt"/>
              </a:rPr>
              <a:t>(under tongue)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02409" y="1209675"/>
            <a:ext cx="2315035" cy="2657475"/>
            <a:chOff x="802409" y="1209675"/>
            <a:chExt cx="2315035" cy="2657475"/>
          </a:xfrm>
        </p:grpSpPr>
        <p:sp>
          <p:nvSpPr>
            <p:cNvPr id="26" name="TextBox 25"/>
            <p:cNvSpPr txBox="1"/>
            <p:nvPr/>
          </p:nvSpPr>
          <p:spPr>
            <a:xfrm>
              <a:off x="802409" y="1209675"/>
              <a:ext cx="2141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latin typeface="+mj-lt"/>
                </a:rPr>
                <a:t>inside of cheek</a:t>
              </a:r>
            </a:p>
          </p:txBody>
        </p:sp>
        <p:cxnSp>
          <p:nvCxnSpPr>
            <p:cNvPr id="5" name="Straight Connector 4"/>
            <p:cNvCxnSpPr>
              <a:stCxn id="26" idx="3"/>
            </p:cNvCxnSpPr>
            <p:nvPr/>
          </p:nvCxnSpPr>
          <p:spPr>
            <a:xfrm>
              <a:off x="2944342" y="1440508"/>
              <a:ext cx="173102" cy="24266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56417" y="3231504"/>
            <a:ext cx="3234031" cy="1184223"/>
            <a:chOff x="756417" y="3231504"/>
            <a:chExt cx="3234031" cy="1184223"/>
          </a:xfrm>
        </p:grpSpPr>
        <p:sp>
          <p:nvSpPr>
            <p:cNvPr id="25" name="TextBox 24"/>
            <p:cNvSpPr txBox="1"/>
            <p:nvPr/>
          </p:nvSpPr>
          <p:spPr>
            <a:xfrm>
              <a:off x="756417" y="3231504"/>
              <a:ext cx="1550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latin typeface="+mj-lt"/>
                </a:rPr>
                <a:t>taste buds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324765" y="3462336"/>
              <a:ext cx="1665683" cy="95339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720171" y="5253334"/>
            <a:ext cx="2270277" cy="461665"/>
            <a:chOff x="1720171" y="5253334"/>
            <a:chExt cx="2270277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720171" y="5253334"/>
              <a:ext cx="6399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latin typeface="+mj-lt"/>
                </a:rPr>
                <a:t>lips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360091" y="5499196"/>
              <a:ext cx="1630357" cy="9912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416640" y="895350"/>
            <a:ext cx="1741977" cy="1311545"/>
            <a:chOff x="5416640" y="895350"/>
            <a:chExt cx="1741977" cy="1311545"/>
          </a:xfrm>
        </p:grpSpPr>
        <p:sp>
          <p:nvSpPr>
            <p:cNvPr id="3" name="TextBox 2"/>
            <p:cNvSpPr txBox="1"/>
            <p:nvPr/>
          </p:nvSpPr>
          <p:spPr>
            <a:xfrm>
              <a:off x="6308704" y="895350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latin typeface="+mj-lt"/>
                </a:rPr>
                <a:t>teeth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5416640" y="1126182"/>
              <a:ext cx="873004" cy="1080713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914900" y="2424706"/>
            <a:ext cx="3001650" cy="461665"/>
            <a:chOff x="4914900" y="2424706"/>
            <a:chExt cx="300165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6903131" y="2424706"/>
              <a:ext cx="1013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latin typeface="+mj-lt"/>
                </a:rPr>
                <a:t>palate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4914900" y="2716186"/>
              <a:ext cx="199628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010150" y="3954062"/>
            <a:ext cx="2945673" cy="461665"/>
            <a:chOff x="5010150" y="3954062"/>
            <a:chExt cx="294567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6863857" y="3954062"/>
              <a:ext cx="1091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latin typeface="+mj-lt"/>
                </a:rPr>
                <a:t>tongue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5010150" y="4208924"/>
              <a:ext cx="1841135" cy="206803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88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0" y="3300018"/>
            <a:ext cx="822897" cy="1898149"/>
          </a:xfrm>
          <a:prstGeom prst="rect">
            <a:avLst/>
          </a:prstGeom>
        </p:spPr>
      </p:pic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198" y="1666875"/>
            <a:ext cx="8220075" cy="4729163"/>
          </a:xfrm>
        </p:spPr>
        <p:txBody>
          <a:bodyPr/>
          <a:lstStyle/>
          <a:p>
            <a:pPr algn="ctr"/>
            <a:r>
              <a:rPr lang="en-GB" dirty="0"/>
              <a:t>The tongue is not the only part of what we need , we need our noses to help too.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397530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What part of our body do we taste with?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3950" y="2741589"/>
            <a:ext cx="2586041" cy="2789285"/>
          </a:xfrm>
          <a:prstGeom prst="roundRect">
            <a:avLst>
              <a:gd name="adj" fmla="val 843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There are 5 basic tastes: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sweet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salty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bitter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sour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 Infant Rg" panose="02000503030000020003" pitchFamily="50" charset="0"/>
              </a:rPr>
              <a:t>umami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93" y="2455502"/>
            <a:ext cx="1765136" cy="2828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26" y="3609126"/>
            <a:ext cx="2048750" cy="1632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13" y="4275650"/>
            <a:ext cx="2156544" cy="173529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393973" y="4228148"/>
            <a:ext cx="1802723" cy="1525210"/>
            <a:chOff x="4393973" y="4437698"/>
            <a:chExt cx="1802723" cy="152521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973" y="4688756"/>
              <a:ext cx="1136618" cy="12086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3187">
              <a:off x="4530407" y="4437698"/>
              <a:ext cx="1666289" cy="1525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3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/>
            <a:r>
              <a:rPr lang="en-GB" b="1" dirty="0"/>
              <a:t>Ask an adult if you can taste these five foods:</a:t>
            </a:r>
          </a:p>
          <a:p>
            <a:pPr marL="85725"/>
            <a:r>
              <a:rPr lang="en-GB" b="1" dirty="0"/>
              <a:t>Lemon</a:t>
            </a:r>
          </a:p>
          <a:p>
            <a:pPr marL="85725"/>
            <a:r>
              <a:rPr lang="en-GB" b="1" dirty="0"/>
              <a:t>Sugar</a:t>
            </a:r>
          </a:p>
          <a:p>
            <a:pPr marL="85725"/>
            <a:r>
              <a:rPr lang="en-GB" b="1" dirty="0"/>
              <a:t>Dark chocolate</a:t>
            </a:r>
          </a:p>
          <a:p>
            <a:pPr marL="85725"/>
            <a:r>
              <a:rPr lang="en-GB" b="1" dirty="0"/>
              <a:t>Pretzels or plain crisps</a:t>
            </a:r>
          </a:p>
          <a:p>
            <a:pPr marL="85725"/>
            <a:r>
              <a:rPr lang="en-GB" b="1" dirty="0"/>
              <a:t>gravy</a:t>
            </a:r>
          </a:p>
          <a:p>
            <a:pPr marL="85725"/>
            <a:endParaRPr lang="en-GB" b="1" dirty="0"/>
          </a:p>
          <a:p>
            <a:pPr marL="85725"/>
            <a:endParaRPr lang="en-GB" b="1" dirty="0"/>
          </a:p>
          <a:p>
            <a:pPr marL="371475" indent="-285750">
              <a:buFont typeface="Arial" panose="020B0604020202020204" pitchFamily="34" charset="0"/>
              <a:buChar char="•"/>
            </a:pPr>
            <a:r>
              <a:rPr lang="en-GB" dirty="0"/>
              <a:t>Investigate how good your tongue is at tasting the 5 basic tastes.</a:t>
            </a:r>
          </a:p>
          <a:p>
            <a:pPr marL="371475" indent="-285750">
              <a:buFont typeface="Arial" panose="020B0604020202020204" pitchFamily="34" charset="0"/>
              <a:buChar char="•"/>
            </a:pPr>
            <a:r>
              <a:rPr lang="en-GB" dirty="0"/>
              <a:t>Decide which taste it is and write your findings on the worksheet. 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Tasting Task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58" y="2057284"/>
            <a:ext cx="2866864" cy="20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6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algn="ctr">
              <a:lnSpc>
                <a:spcPct val="150000"/>
              </a:lnSpc>
            </a:pPr>
            <a:r>
              <a:rPr lang="en-GB" dirty="0"/>
              <a:t>Which was your favourite flavour?</a:t>
            </a:r>
          </a:p>
          <a:p>
            <a:pPr marL="85725" algn="ctr">
              <a:lnSpc>
                <a:spcPct val="150000"/>
              </a:lnSpc>
            </a:pPr>
            <a:r>
              <a:rPr lang="en-GB" dirty="0"/>
              <a:t>Which was your least favourite flavour?</a:t>
            </a:r>
          </a:p>
          <a:p>
            <a:pPr marL="85725" algn="ctr">
              <a:lnSpc>
                <a:spcPct val="150000"/>
              </a:lnSpc>
            </a:pPr>
            <a:r>
              <a:rPr lang="en-GB" dirty="0"/>
              <a:t>Which flavours do you think would be nice to mix together?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Tasting Task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1047" y="4965421"/>
            <a:ext cx="7572375" cy="1124598"/>
          </a:xfrm>
          <a:prstGeom prst="roundRect">
            <a:avLst>
              <a:gd name="adj" fmla="val 10007"/>
            </a:avLst>
          </a:prstGeom>
          <a:solidFill>
            <a:schemeClr val="accent2">
              <a:lumMod val="75000"/>
            </a:schemeClr>
          </a:solidFill>
        </p:spPr>
        <p:txBody>
          <a:bodyPr wrap="square" lIns="252000" tIns="252000" rIns="252000" bIns="252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Sassoon Infant Rg" panose="02000503030000020003" pitchFamily="50" charset="0"/>
              </a:rPr>
              <a:t>This is the job of many chefs. They taste many different foods and try to mix new and different tastes together.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82" y="3414546"/>
            <a:ext cx="4765637" cy="12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1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What have we learnt today?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047" y="1510664"/>
            <a:ext cx="7572375" cy="2066122"/>
          </a:xfrm>
          <a:prstGeom prst="roundRect">
            <a:avLst>
              <a:gd name="adj" fmla="val 10007"/>
            </a:avLst>
          </a:prstGeom>
          <a:solidFill>
            <a:schemeClr val="accent2">
              <a:lumMod val="75000"/>
            </a:schemeClr>
          </a:solidFill>
        </p:spPr>
        <p:txBody>
          <a:bodyPr wrap="square" lIns="252000" tIns="144000" rIns="252000" bIns="144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Sassoon Infant Rg" panose="02000503030000020003" pitchFamily="50" charset="0"/>
              </a:rPr>
              <a:t>Take this tasty quiz!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Sassoon Infant Rg" panose="02000503030000020003" pitchFamily="50" charset="0"/>
              </a:rPr>
              <a:t>What do we need to taste our food? Name all 5.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Sassoon Infant Rg" panose="02000503030000020003" pitchFamily="50" charset="0"/>
              </a:rPr>
              <a:t>What are the 5 different tastes?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Sassoon Infant Rg" panose="02000503030000020003" pitchFamily="50" charset="0"/>
              </a:rPr>
              <a:t>Name 3 different parts of </a:t>
            </a:r>
            <a:r>
              <a:rPr lang="en-GB" altLang="en-US">
                <a:latin typeface="Sassoon Infant Rg" panose="02000503030000020003" pitchFamily="50" charset="0"/>
              </a:rPr>
              <a:t>your mouth.</a:t>
            </a:r>
            <a:endParaRPr lang="en-GB" altLang="en-US" dirty="0">
              <a:latin typeface="Sassoon Infant Rg" panose="0200050303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39" y="4087906"/>
            <a:ext cx="3565523" cy="23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18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223</Words>
  <Application>Microsoft Macintosh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Sassoon Infant Md</vt:lpstr>
      <vt:lpstr>Calibri</vt:lpstr>
      <vt:lpstr>Arial</vt:lpstr>
      <vt:lpstr>Sassoon Infant Rg</vt:lpstr>
      <vt:lpstr>Office Theme</vt:lpstr>
      <vt:lpstr>PowerPoint Presentation</vt:lpstr>
      <vt:lpstr>Learning objective: </vt:lpstr>
      <vt:lpstr>PowerPoint Presentation</vt:lpstr>
      <vt:lpstr>PowerPoint Presentation</vt:lpstr>
      <vt:lpstr>What part of our body do we taste with?</vt:lpstr>
      <vt:lpstr>Tasting Task</vt:lpstr>
      <vt:lpstr>Tasting Task</vt:lpstr>
      <vt:lpstr>What have we learnt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Dominic Courtney</cp:lastModifiedBy>
  <cp:revision>110</cp:revision>
  <dcterms:created xsi:type="dcterms:W3CDTF">2014-10-01T16:09:27Z</dcterms:created>
  <dcterms:modified xsi:type="dcterms:W3CDTF">2020-04-16T13:26:18Z</dcterms:modified>
</cp:coreProperties>
</file>